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58" r:id="rId5"/>
    <p:sldId id="257" r:id="rId6"/>
    <p:sldId id="263" r:id="rId7"/>
    <p:sldId id="275" r:id="rId8"/>
    <p:sldId id="278" r:id="rId9"/>
    <p:sldId id="280" r:id="rId10"/>
    <p:sldId id="283" r:id="rId11"/>
    <p:sldId id="287" r:id="rId12"/>
    <p:sldId id="285" r:id="rId13"/>
    <p:sldId id="268" r:id="rId14"/>
    <p:sldId id="284" r:id="rId15"/>
    <p:sldId id="282" r:id="rId1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A5734F-9C81-A64C-81C8-DD16C354C072}" v="176" dt="2024-04-03T10:44:00.038"/>
  </p1510:revLst>
</p1510:revInfo>
</file>

<file path=ppt/tableStyles.xml><?xml version="1.0" encoding="utf-8"?>
<a:tblStyleLst xmlns:a="http://schemas.openxmlformats.org/drawingml/2006/main" def="{5C22544A-7EE6-4342-B048-85BDC9FD1C3A}">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4"/>
  </p:normalViewPr>
  <p:slideViewPr>
    <p:cSldViewPr snapToGrid="0">
      <p:cViewPr varScale="1">
        <p:scale>
          <a:sx n="106" d="100"/>
          <a:sy n="106"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5930E4-704F-5A4F-8D76-9C8595423B14}" type="doc">
      <dgm:prSet loTypeId="urn:microsoft.com/office/officeart/2005/8/layout/vList3" loCatId="" qsTypeId="urn:microsoft.com/office/officeart/2005/8/quickstyle/simple1" qsCatId="simple" csTypeId="urn:microsoft.com/office/officeart/2005/8/colors/accent1_2" csCatId="accent1" phldr="1"/>
      <dgm:spPr/>
    </dgm:pt>
    <dgm:pt modelId="{76DF1A10-0337-E240-A55A-4450CE2984F1}">
      <dgm:prSet phldrT="[Testo]"/>
      <dgm:spPr/>
      <dgm:t>
        <a:bodyPr/>
        <a:lstStyle/>
        <a:p>
          <a:r>
            <a:rPr lang="it-IT">
              <a:effectLst/>
              <a:latin typeface="Candara"/>
              <a:cs typeface="Aharoni"/>
            </a:rPr>
            <a:t>Aumento vendite di prodotti finanziari</a:t>
          </a:r>
          <a:endParaRPr lang="it-IT">
            <a:latin typeface="Candara"/>
            <a:cs typeface="Aharoni"/>
          </a:endParaRPr>
        </a:p>
      </dgm:t>
    </dgm:pt>
    <dgm:pt modelId="{D99E8BC5-1816-2843-B3AE-E646F69851E5}" type="parTrans" cxnId="{BAE3FBF5-55EB-4F45-AAF6-7E890A005B30}">
      <dgm:prSet/>
      <dgm:spPr/>
      <dgm:t>
        <a:bodyPr/>
        <a:lstStyle/>
        <a:p>
          <a:endParaRPr lang="it-IT"/>
        </a:p>
      </dgm:t>
    </dgm:pt>
    <dgm:pt modelId="{EFF463F8-4CF2-4C44-80EC-0B80B4337340}" type="sibTrans" cxnId="{BAE3FBF5-55EB-4F45-AAF6-7E890A005B30}">
      <dgm:prSet/>
      <dgm:spPr/>
      <dgm:t>
        <a:bodyPr/>
        <a:lstStyle/>
        <a:p>
          <a:endParaRPr lang="it-IT"/>
        </a:p>
      </dgm:t>
    </dgm:pt>
    <dgm:pt modelId="{0FE3E7B2-47CA-C34E-AAC0-1C1633B69C62}">
      <dgm:prSet phldrT="[Testo]"/>
      <dgm:spPr/>
      <dgm:t>
        <a:bodyPr/>
        <a:lstStyle/>
        <a:p>
          <a:r>
            <a:rPr lang="it-IT">
              <a:effectLst/>
              <a:latin typeface="Candara"/>
              <a:cs typeface="Aharoni"/>
            </a:rPr>
            <a:t>Attrazioni nuovi clienti</a:t>
          </a:r>
        </a:p>
        <a:p>
          <a:r>
            <a:rPr lang="it-IT">
              <a:effectLst/>
              <a:latin typeface="Candara"/>
              <a:cs typeface="Aharoni"/>
            </a:rPr>
            <a:t>Incremento masse gestite</a:t>
          </a:r>
        </a:p>
        <a:p>
          <a:r>
            <a:rPr lang="it-IT">
              <a:effectLst/>
              <a:latin typeface="Candara"/>
              <a:cs typeface="Aharoni"/>
            </a:rPr>
            <a:t>Retention</a:t>
          </a:r>
          <a:endParaRPr lang="it-IT">
            <a:latin typeface="Candara"/>
            <a:cs typeface="Aharoni"/>
          </a:endParaRPr>
        </a:p>
      </dgm:t>
    </dgm:pt>
    <dgm:pt modelId="{ED5D7EED-55D1-D840-B2D4-D093D27E1CCC}" type="parTrans" cxnId="{E82A19CE-72D8-8D4D-9CD4-3483B7F988BD}">
      <dgm:prSet/>
      <dgm:spPr/>
      <dgm:t>
        <a:bodyPr/>
        <a:lstStyle/>
        <a:p>
          <a:endParaRPr lang="it-IT"/>
        </a:p>
      </dgm:t>
    </dgm:pt>
    <dgm:pt modelId="{D6B18EC0-A511-F54A-8A66-5732B78BF979}" type="sibTrans" cxnId="{E82A19CE-72D8-8D4D-9CD4-3483B7F988BD}">
      <dgm:prSet/>
      <dgm:spPr/>
      <dgm:t>
        <a:bodyPr/>
        <a:lstStyle/>
        <a:p>
          <a:endParaRPr lang="it-IT"/>
        </a:p>
      </dgm:t>
    </dgm:pt>
    <dgm:pt modelId="{E7AC7381-77BA-F043-9C75-06F36EDEE547}">
      <dgm:prSet phldrT="[Testo]"/>
      <dgm:spPr/>
      <dgm:t>
        <a:bodyPr/>
        <a:lstStyle/>
        <a:p>
          <a:r>
            <a:rPr lang="it-IT">
              <a:effectLst/>
              <a:latin typeface="Candara"/>
              <a:cs typeface="Aharoni"/>
            </a:rPr>
            <a:t>Di</a:t>
          </a:r>
          <a:r>
            <a:rPr lang="it-IT"/>
            <a:t>minuzione depositi che non generano ricavi per la banca</a:t>
          </a:r>
          <a:endParaRPr lang="it-IT">
            <a:effectLst/>
            <a:latin typeface="Candara" panose="020E0502030303020204" pitchFamily="34" charset="0"/>
            <a:cs typeface="Aharoni" panose="02010803020104030203" pitchFamily="2" charset="-79"/>
          </a:endParaRPr>
        </a:p>
      </dgm:t>
    </dgm:pt>
    <dgm:pt modelId="{4B94A8A8-AA70-6B4F-AAB7-3CB3A1E1E996}" type="parTrans" cxnId="{632E9472-D9BB-A844-8F70-6EC7B5F19F0C}">
      <dgm:prSet/>
      <dgm:spPr/>
      <dgm:t>
        <a:bodyPr/>
        <a:lstStyle/>
        <a:p>
          <a:endParaRPr lang="it-IT"/>
        </a:p>
      </dgm:t>
    </dgm:pt>
    <dgm:pt modelId="{3761117D-F08A-9849-B7A9-FC3CEC817D0D}" type="sibTrans" cxnId="{632E9472-D9BB-A844-8F70-6EC7B5F19F0C}">
      <dgm:prSet/>
      <dgm:spPr/>
      <dgm:t>
        <a:bodyPr/>
        <a:lstStyle/>
        <a:p>
          <a:endParaRPr lang="it-IT"/>
        </a:p>
      </dgm:t>
    </dgm:pt>
    <dgm:pt modelId="{BBF5BF15-6738-413E-A3B8-DAE7B4D4BB4C}">
      <dgm:prSet phldrT="[Testo]"/>
      <dgm:spPr/>
      <dgm:t>
        <a:bodyPr/>
        <a:lstStyle/>
        <a:p>
          <a:r>
            <a:rPr lang="it-IT">
              <a:effectLst/>
              <a:latin typeface="Candara"/>
              <a:cs typeface="Aharoni"/>
            </a:rPr>
            <a:t>Ottimizzazione delle operazioni</a:t>
          </a:r>
          <a:endParaRPr lang="it-IT" dirty="0">
            <a:effectLst/>
            <a:latin typeface="Candara"/>
            <a:cs typeface="Aharoni"/>
          </a:endParaRPr>
        </a:p>
      </dgm:t>
    </dgm:pt>
    <dgm:pt modelId="{7E782B74-E5DC-4E7A-A8C0-5FF061D6EC9F}" type="parTrans" cxnId="{65A9B7FB-0438-49FF-9615-BD64BB14889C}">
      <dgm:prSet/>
      <dgm:spPr/>
      <dgm:t>
        <a:bodyPr/>
        <a:lstStyle/>
        <a:p>
          <a:endParaRPr lang="it-IT"/>
        </a:p>
      </dgm:t>
    </dgm:pt>
    <dgm:pt modelId="{3579187B-6B8D-4E08-AB30-9C061D5FE1CA}" type="sibTrans" cxnId="{65A9B7FB-0438-49FF-9615-BD64BB14889C}">
      <dgm:prSet/>
      <dgm:spPr/>
      <dgm:t>
        <a:bodyPr/>
        <a:lstStyle/>
        <a:p>
          <a:endParaRPr lang="it-IT"/>
        </a:p>
      </dgm:t>
    </dgm:pt>
    <dgm:pt modelId="{8D22C11F-19D9-4AD5-B784-4C42522106DC}">
      <dgm:prSet phldrT="[Testo]"/>
      <dgm:spPr/>
      <dgm:t>
        <a:bodyPr/>
        <a:lstStyle/>
        <a:p>
          <a:r>
            <a:rPr lang="it-IT">
              <a:effectLst/>
              <a:latin typeface="Candara"/>
              <a:cs typeface="Aharoni"/>
            </a:rPr>
            <a:t>Automazione dei processi</a:t>
          </a:r>
          <a:endParaRPr lang="it-IT" dirty="0">
            <a:effectLst/>
            <a:latin typeface="Candara"/>
            <a:cs typeface="Aharoni"/>
          </a:endParaRPr>
        </a:p>
      </dgm:t>
    </dgm:pt>
    <dgm:pt modelId="{42662895-2298-4D18-AF91-51BC1927FFE7}" type="parTrans" cxnId="{62B925F4-F30A-4570-9A70-5FC001D63225}">
      <dgm:prSet/>
      <dgm:spPr/>
      <dgm:t>
        <a:bodyPr/>
        <a:lstStyle/>
        <a:p>
          <a:endParaRPr lang="it-IT"/>
        </a:p>
      </dgm:t>
    </dgm:pt>
    <dgm:pt modelId="{C402B627-B2E3-47CC-BD92-10619206A119}" type="sibTrans" cxnId="{62B925F4-F30A-4570-9A70-5FC001D63225}">
      <dgm:prSet/>
      <dgm:spPr/>
      <dgm:t>
        <a:bodyPr/>
        <a:lstStyle/>
        <a:p>
          <a:endParaRPr lang="it-IT"/>
        </a:p>
      </dgm:t>
    </dgm:pt>
    <dgm:pt modelId="{2FB89893-7523-4C41-9A5E-FF24AB1713CE}">
      <dgm:prSet phldr="0"/>
      <dgm:spPr/>
      <dgm:t>
        <a:bodyPr/>
        <a:lstStyle/>
        <a:p>
          <a:pPr rtl="0"/>
          <a:r>
            <a:rPr lang="it-IT" dirty="0">
              <a:solidFill>
                <a:schemeClr val="bg1"/>
              </a:solidFill>
              <a:effectLst/>
              <a:latin typeface="Candara"/>
            </a:rPr>
            <a:t>Impatto macroeconomico: Vantaggio per le aziende derivante dalla  maggiore facilità di accesso al capitale di rischio rispetto al capitale di debito </a:t>
          </a:r>
          <a:r>
            <a:rPr lang="it-IT" dirty="0">
              <a:solidFill>
                <a:schemeClr val="bg1"/>
              </a:solidFill>
              <a:effectLst/>
              <a:latin typeface="Candara"/>
              <a:cs typeface="Aharoni"/>
            </a:rPr>
            <a:t>;  (vd. punto 1) (es.azioni)</a:t>
          </a:r>
        </a:p>
      </dgm:t>
    </dgm:pt>
    <dgm:pt modelId="{3C82279E-73D3-4251-9E54-B46269D17F75}" type="parTrans" cxnId="{886FF1F0-C42B-6D4B-A3CE-3C62DAC90941}">
      <dgm:prSet/>
      <dgm:spPr/>
      <dgm:t>
        <a:bodyPr/>
        <a:lstStyle/>
        <a:p>
          <a:endParaRPr lang="it-IT"/>
        </a:p>
      </dgm:t>
    </dgm:pt>
    <dgm:pt modelId="{B2473B92-BD7C-49CE-8841-19385BA7112D}" type="sibTrans" cxnId="{886FF1F0-C42B-6D4B-A3CE-3C62DAC90941}">
      <dgm:prSet/>
      <dgm:spPr/>
      <dgm:t>
        <a:bodyPr/>
        <a:lstStyle/>
        <a:p>
          <a:endParaRPr lang="it-IT"/>
        </a:p>
      </dgm:t>
    </dgm:pt>
    <dgm:pt modelId="{DD6799D1-69A8-8F48-877F-B786EC653A21}" type="pres">
      <dgm:prSet presAssocID="{5F5930E4-704F-5A4F-8D76-9C8595423B14}" presName="linearFlow" presStyleCnt="0">
        <dgm:presLayoutVars>
          <dgm:dir/>
          <dgm:resizeHandles val="exact"/>
        </dgm:presLayoutVars>
      </dgm:prSet>
      <dgm:spPr/>
    </dgm:pt>
    <dgm:pt modelId="{BE01C59B-F690-A14B-9DFA-168215F35F8E}" type="pres">
      <dgm:prSet presAssocID="{76DF1A10-0337-E240-A55A-4450CE2984F1}" presName="composite" presStyleCnt="0"/>
      <dgm:spPr/>
    </dgm:pt>
    <dgm:pt modelId="{07557CA6-62CC-0643-902D-527F014FA19B}" type="pres">
      <dgm:prSet presAssocID="{76DF1A10-0337-E240-A55A-4450CE2984F1}" presName="imgShp" presStyleLbl="fgImgPlace1" presStyleIdx="0" presStyleCnt="6" custLinFactNeighborX="-42484" custLinFactNeighborY="3296"/>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7C3DC370-1945-A549-8382-54F3618A093C}" type="pres">
      <dgm:prSet presAssocID="{76DF1A10-0337-E240-A55A-4450CE2984F1}" presName="txShp" presStyleLbl="node1" presStyleIdx="0" presStyleCnt="6" custLinFactNeighborX="3168" custLinFactNeighborY="2530">
        <dgm:presLayoutVars>
          <dgm:bulletEnabled val="1"/>
        </dgm:presLayoutVars>
      </dgm:prSet>
      <dgm:spPr/>
    </dgm:pt>
    <dgm:pt modelId="{28E33715-19B3-F442-983E-28A7813A11C6}" type="pres">
      <dgm:prSet presAssocID="{EFF463F8-4CF2-4C44-80EC-0B80B4337340}" presName="spacing" presStyleCnt="0"/>
      <dgm:spPr/>
    </dgm:pt>
    <dgm:pt modelId="{31A6F638-3EA6-E548-AC0C-294F6BCC3447}" type="pres">
      <dgm:prSet presAssocID="{0FE3E7B2-47CA-C34E-AAC0-1C1633B69C62}" presName="composite" presStyleCnt="0"/>
      <dgm:spPr/>
    </dgm:pt>
    <dgm:pt modelId="{B04F6DD0-158D-5B4D-BD54-A05A958E470A}" type="pres">
      <dgm:prSet presAssocID="{0FE3E7B2-47CA-C34E-AAC0-1C1633B69C62}" presName="imgShp" presStyleLbl="fgImgPlace1" presStyleIdx="1" presStyleCnt="6" custLinFactNeighborX="-43745" custLinFactNeighborY="93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B9EF9747-3B56-F949-BB6D-E2458CE45F04}" type="pres">
      <dgm:prSet presAssocID="{0FE3E7B2-47CA-C34E-AAC0-1C1633B69C62}" presName="txShp" presStyleLbl="node1" presStyleIdx="1" presStyleCnt="6" custLinFactNeighborX="3168">
        <dgm:presLayoutVars>
          <dgm:bulletEnabled val="1"/>
        </dgm:presLayoutVars>
      </dgm:prSet>
      <dgm:spPr/>
    </dgm:pt>
    <dgm:pt modelId="{8208EBC7-1D9D-054A-8AE5-F1E707F2F578}" type="pres">
      <dgm:prSet presAssocID="{D6B18EC0-A511-F54A-8A66-5732B78BF979}" presName="spacing" presStyleCnt="0"/>
      <dgm:spPr/>
    </dgm:pt>
    <dgm:pt modelId="{40424DA0-FD99-FD4E-A781-6538DC161A94}" type="pres">
      <dgm:prSet presAssocID="{E7AC7381-77BA-F043-9C75-06F36EDEE547}" presName="composite" presStyleCnt="0"/>
      <dgm:spPr/>
    </dgm:pt>
    <dgm:pt modelId="{53E46F89-86A1-9642-BF97-96C4A96781A8}" type="pres">
      <dgm:prSet presAssocID="{E7AC7381-77BA-F043-9C75-06F36EDEE547}" presName="imgShp" presStyleLbl="fgImgPlace1" presStyleIdx="2" presStyleCnt="6" custScaleX="100224" custScaleY="100224" custLinFactNeighborX="-43745" custLinFactNeighborY="934"/>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solidFill>
            <a:schemeClr val="bg1"/>
          </a:solidFill>
        </a:ln>
      </dgm:spPr>
    </dgm:pt>
    <dgm:pt modelId="{CAC166C0-AB2D-8C4C-8CDA-950C73DABED0}" type="pres">
      <dgm:prSet presAssocID="{E7AC7381-77BA-F043-9C75-06F36EDEE547}" presName="txShp" presStyleLbl="node1" presStyleIdx="2" presStyleCnt="6" custLinFactNeighborX="3168">
        <dgm:presLayoutVars>
          <dgm:bulletEnabled val="1"/>
        </dgm:presLayoutVars>
      </dgm:prSet>
      <dgm:spPr/>
    </dgm:pt>
    <dgm:pt modelId="{36CEDA77-4E90-497E-987A-586210A9B6E0}" type="pres">
      <dgm:prSet presAssocID="{3761117D-F08A-9849-B7A9-FC3CEC817D0D}" presName="spacing" presStyleCnt="0"/>
      <dgm:spPr/>
    </dgm:pt>
    <dgm:pt modelId="{15EB2C9B-3EC3-408F-8B64-80C3E5FCAE9B}" type="pres">
      <dgm:prSet presAssocID="{8D22C11F-19D9-4AD5-B784-4C42522106DC}" presName="composite" presStyleCnt="0"/>
      <dgm:spPr/>
    </dgm:pt>
    <dgm:pt modelId="{48177872-ED69-478D-8B52-3AE808FB63E3}" type="pres">
      <dgm:prSet presAssocID="{8D22C11F-19D9-4AD5-B784-4C42522106DC}" presName="imgShp" presStyleLbl="fgImgPlace1" presStyleIdx="3" presStyleCnt="6" custLinFactNeighborX="-43527" custLinFactNeighborY="112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Mano robotica contorno"/>
        </a:ext>
      </dgm:extLst>
    </dgm:pt>
    <dgm:pt modelId="{E61715EE-D9CF-41BC-A5EE-88D46B1E54FF}" type="pres">
      <dgm:prSet presAssocID="{8D22C11F-19D9-4AD5-B784-4C42522106DC}" presName="txShp" presStyleLbl="node1" presStyleIdx="3" presStyleCnt="6" custLinFactNeighborX="2910" custLinFactNeighborY="-1126">
        <dgm:presLayoutVars>
          <dgm:bulletEnabled val="1"/>
        </dgm:presLayoutVars>
      </dgm:prSet>
      <dgm:spPr/>
    </dgm:pt>
    <dgm:pt modelId="{E23CB085-B48B-4962-974D-0C81DE18E3EA}" type="pres">
      <dgm:prSet presAssocID="{C402B627-B2E3-47CC-BD92-10619206A119}" presName="spacing" presStyleCnt="0"/>
      <dgm:spPr/>
    </dgm:pt>
    <dgm:pt modelId="{4FD5DCD5-D9C0-4E47-B4B1-4F750B404C66}" type="pres">
      <dgm:prSet presAssocID="{BBF5BF15-6738-413E-A3B8-DAE7B4D4BB4C}" presName="composite" presStyleCnt="0"/>
      <dgm:spPr/>
    </dgm:pt>
    <dgm:pt modelId="{96D0AE44-56F8-4243-A9E8-E596A3643B08}" type="pres">
      <dgm:prSet presAssocID="{BBF5BF15-6738-413E-A3B8-DAE7B4D4BB4C}" presName="imgShp" presStyleLbl="fgImgPlace1" presStyleIdx="4" presStyleCnt="6" custScaleX="99912" custLinFactNeighborX="-43527" custLinFactNeighborY="35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Tiro a segno con riempimento a tinta unita"/>
        </a:ext>
      </dgm:extLst>
    </dgm:pt>
    <dgm:pt modelId="{13851AEC-E576-43A4-91D5-39390CC2115F}" type="pres">
      <dgm:prSet presAssocID="{BBF5BF15-6738-413E-A3B8-DAE7B4D4BB4C}" presName="txShp" presStyleLbl="node1" presStyleIdx="4" presStyleCnt="6" custLinFactNeighborX="3456" custLinFactNeighborY="356">
        <dgm:presLayoutVars>
          <dgm:bulletEnabled val="1"/>
        </dgm:presLayoutVars>
      </dgm:prSet>
      <dgm:spPr/>
    </dgm:pt>
    <dgm:pt modelId="{5BA13874-484F-4585-8EBB-F9EDFE54BD79}" type="pres">
      <dgm:prSet presAssocID="{3579187B-6B8D-4E08-AB30-9C061D5FE1CA}" presName="spacing" presStyleCnt="0"/>
      <dgm:spPr/>
    </dgm:pt>
    <dgm:pt modelId="{0752B388-129A-467E-AD7D-F7DFD750E3AC}" type="pres">
      <dgm:prSet presAssocID="{2FB89893-7523-4C41-9A5E-FF24AB1713CE}" presName="composite" presStyleCnt="0"/>
      <dgm:spPr/>
    </dgm:pt>
    <dgm:pt modelId="{66AEB99E-3C89-4DF1-80D0-EEB9DF4F07C0}" type="pres">
      <dgm:prSet presAssocID="{2FB89893-7523-4C41-9A5E-FF24AB1713CE}" presName="imgShp" presStyleLbl="fgImgPlace1" presStyleIdx="5" presStyleCnt="6" custLinFactNeighborX="-42963" custLinFactNeighborY="-838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Edificio con riempimento a tinta unita"/>
        </a:ext>
      </dgm:extLst>
    </dgm:pt>
    <dgm:pt modelId="{38230F3D-287E-4A11-B322-9C4F0D1529F0}" type="pres">
      <dgm:prSet presAssocID="{2FB89893-7523-4C41-9A5E-FF24AB1713CE}" presName="txShp" presStyleLbl="node1" presStyleIdx="5" presStyleCnt="6" custLinFactNeighborX="3641" custLinFactNeighborY="-7497">
        <dgm:presLayoutVars>
          <dgm:bulletEnabled val="1"/>
        </dgm:presLayoutVars>
      </dgm:prSet>
      <dgm:spPr/>
    </dgm:pt>
  </dgm:ptLst>
  <dgm:cxnLst>
    <dgm:cxn modelId="{C3A40C48-848A-D94A-96CD-4D84E9A55E3F}" type="presOf" srcId="{5F5930E4-704F-5A4F-8D76-9C8595423B14}" destId="{DD6799D1-69A8-8F48-877F-B786EC653A21}" srcOrd="0" destOrd="0" presId="urn:microsoft.com/office/officeart/2005/8/layout/vList3"/>
    <dgm:cxn modelId="{B35EA35A-5B64-4440-B6F4-B5870843376F}" type="presOf" srcId="{76DF1A10-0337-E240-A55A-4450CE2984F1}" destId="{7C3DC370-1945-A549-8382-54F3618A093C}" srcOrd="0" destOrd="0" presId="urn:microsoft.com/office/officeart/2005/8/layout/vList3"/>
    <dgm:cxn modelId="{C6E5FF64-CA34-40F6-96E4-DFEDF95DEFC0}" type="presOf" srcId="{BBF5BF15-6738-413E-A3B8-DAE7B4D4BB4C}" destId="{13851AEC-E576-43A4-91D5-39390CC2115F}" srcOrd="0" destOrd="0" presId="urn:microsoft.com/office/officeart/2005/8/layout/vList3"/>
    <dgm:cxn modelId="{632E9472-D9BB-A844-8F70-6EC7B5F19F0C}" srcId="{5F5930E4-704F-5A4F-8D76-9C8595423B14}" destId="{E7AC7381-77BA-F043-9C75-06F36EDEE547}" srcOrd="2" destOrd="0" parTransId="{4B94A8A8-AA70-6B4F-AAB7-3CB3A1E1E996}" sibTransId="{3761117D-F08A-9849-B7A9-FC3CEC817D0D}"/>
    <dgm:cxn modelId="{2BCFAC96-A308-6145-B795-370BA4D3D2DC}" type="presOf" srcId="{E7AC7381-77BA-F043-9C75-06F36EDEE547}" destId="{CAC166C0-AB2D-8C4C-8CDA-950C73DABED0}" srcOrd="0" destOrd="0" presId="urn:microsoft.com/office/officeart/2005/8/layout/vList3"/>
    <dgm:cxn modelId="{C257ABB2-D713-BE43-9AB8-3DD627958C14}" type="presOf" srcId="{0FE3E7B2-47CA-C34E-AAC0-1C1633B69C62}" destId="{B9EF9747-3B56-F949-BB6D-E2458CE45F04}" srcOrd="0" destOrd="0" presId="urn:microsoft.com/office/officeart/2005/8/layout/vList3"/>
    <dgm:cxn modelId="{73BB60C2-EF1A-DA47-B78A-1D9DEA40618B}" type="presOf" srcId="{2FB89893-7523-4C41-9A5E-FF24AB1713CE}" destId="{38230F3D-287E-4A11-B322-9C4F0D1529F0}" srcOrd="0" destOrd="0" presId="urn:microsoft.com/office/officeart/2005/8/layout/vList3"/>
    <dgm:cxn modelId="{E82A19CE-72D8-8D4D-9CD4-3483B7F988BD}" srcId="{5F5930E4-704F-5A4F-8D76-9C8595423B14}" destId="{0FE3E7B2-47CA-C34E-AAC0-1C1633B69C62}" srcOrd="1" destOrd="0" parTransId="{ED5D7EED-55D1-D840-B2D4-D093D27E1CCC}" sibTransId="{D6B18EC0-A511-F54A-8A66-5732B78BF979}"/>
    <dgm:cxn modelId="{9A3536DC-1AFE-4959-9E5D-F3A881AF7919}" type="presOf" srcId="{8D22C11F-19D9-4AD5-B784-4C42522106DC}" destId="{E61715EE-D9CF-41BC-A5EE-88D46B1E54FF}" srcOrd="0" destOrd="0" presId="urn:microsoft.com/office/officeart/2005/8/layout/vList3"/>
    <dgm:cxn modelId="{886FF1F0-C42B-6D4B-A3CE-3C62DAC90941}" srcId="{5F5930E4-704F-5A4F-8D76-9C8595423B14}" destId="{2FB89893-7523-4C41-9A5E-FF24AB1713CE}" srcOrd="5" destOrd="0" parTransId="{3C82279E-73D3-4251-9E54-B46269D17F75}" sibTransId="{B2473B92-BD7C-49CE-8841-19385BA7112D}"/>
    <dgm:cxn modelId="{62B925F4-F30A-4570-9A70-5FC001D63225}" srcId="{5F5930E4-704F-5A4F-8D76-9C8595423B14}" destId="{8D22C11F-19D9-4AD5-B784-4C42522106DC}" srcOrd="3" destOrd="0" parTransId="{42662895-2298-4D18-AF91-51BC1927FFE7}" sibTransId="{C402B627-B2E3-47CC-BD92-10619206A119}"/>
    <dgm:cxn modelId="{BAE3FBF5-55EB-4F45-AAF6-7E890A005B30}" srcId="{5F5930E4-704F-5A4F-8D76-9C8595423B14}" destId="{76DF1A10-0337-E240-A55A-4450CE2984F1}" srcOrd="0" destOrd="0" parTransId="{D99E8BC5-1816-2843-B3AE-E646F69851E5}" sibTransId="{EFF463F8-4CF2-4C44-80EC-0B80B4337340}"/>
    <dgm:cxn modelId="{65A9B7FB-0438-49FF-9615-BD64BB14889C}" srcId="{5F5930E4-704F-5A4F-8D76-9C8595423B14}" destId="{BBF5BF15-6738-413E-A3B8-DAE7B4D4BB4C}" srcOrd="4" destOrd="0" parTransId="{7E782B74-E5DC-4E7A-A8C0-5FF061D6EC9F}" sibTransId="{3579187B-6B8D-4E08-AB30-9C061D5FE1CA}"/>
    <dgm:cxn modelId="{0F9854ED-0CA7-164A-B693-74FA0EA8F738}" type="presParOf" srcId="{DD6799D1-69A8-8F48-877F-B786EC653A21}" destId="{BE01C59B-F690-A14B-9DFA-168215F35F8E}" srcOrd="0" destOrd="0" presId="urn:microsoft.com/office/officeart/2005/8/layout/vList3"/>
    <dgm:cxn modelId="{A4E993EB-9EA3-8143-9A04-A8680B412BD1}" type="presParOf" srcId="{BE01C59B-F690-A14B-9DFA-168215F35F8E}" destId="{07557CA6-62CC-0643-902D-527F014FA19B}" srcOrd="0" destOrd="0" presId="urn:microsoft.com/office/officeart/2005/8/layout/vList3"/>
    <dgm:cxn modelId="{44866DB0-E64F-DB4F-ADEA-826C0A1F2E96}" type="presParOf" srcId="{BE01C59B-F690-A14B-9DFA-168215F35F8E}" destId="{7C3DC370-1945-A549-8382-54F3618A093C}" srcOrd="1" destOrd="0" presId="urn:microsoft.com/office/officeart/2005/8/layout/vList3"/>
    <dgm:cxn modelId="{D587E058-B849-CD4D-AC0B-0F6C88DE537D}" type="presParOf" srcId="{DD6799D1-69A8-8F48-877F-B786EC653A21}" destId="{28E33715-19B3-F442-983E-28A7813A11C6}" srcOrd="1" destOrd="0" presId="urn:microsoft.com/office/officeart/2005/8/layout/vList3"/>
    <dgm:cxn modelId="{1EB6B226-8FD1-EB45-AC45-3C8D86343EA3}" type="presParOf" srcId="{DD6799D1-69A8-8F48-877F-B786EC653A21}" destId="{31A6F638-3EA6-E548-AC0C-294F6BCC3447}" srcOrd="2" destOrd="0" presId="urn:microsoft.com/office/officeart/2005/8/layout/vList3"/>
    <dgm:cxn modelId="{4BC38FE6-C365-C040-8D0C-0A1524D9EA02}" type="presParOf" srcId="{31A6F638-3EA6-E548-AC0C-294F6BCC3447}" destId="{B04F6DD0-158D-5B4D-BD54-A05A958E470A}" srcOrd="0" destOrd="0" presId="urn:microsoft.com/office/officeart/2005/8/layout/vList3"/>
    <dgm:cxn modelId="{4B5F08E5-A0D1-E449-99B6-BA41F711F94A}" type="presParOf" srcId="{31A6F638-3EA6-E548-AC0C-294F6BCC3447}" destId="{B9EF9747-3B56-F949-BB6D-E2458CE45F04}" srcOrd="1" destOrd="0" presId="urn:microsoft.com/office/officeart/2005/8/layout/vList3"/>
    <dgm:cxn modelId="{023FDB6F-C253-D343-8603-A6C9459DBF3D}" type="presParOf" srcId="{DD6799D1-69A8-8F48-877F-B786EC653A21}" destId="{8208EBC7-1D9D-054A-8AE5-F1E707F2F578}" srcOrd="3" destOrd="0" presId="urn:microsoft.com/office/officeart/2005/8/layout/vList3"/>
    <dgm:cxn modelId="{AA6C014C-D667-1947-A02D-D8B84CECF673}" type="presParOf" srcId="{DD6799D1-69A8-8F48-877F-B786EC653A21}" destId="{40424DA0-FD99-FD4E-A781-6538DC161A94}" srcOrd="4" destOrd="0" presId="urn:microsoft.com/office/officeart/2005/8/layout/vList3"/>
    <dgm:cxn modelId="{8F6465F7-9E7A-AA4A-AAF1-371988BCD16D}" type="presParOf" srcId="{40424DA0-FD99-FD4E-A781-6538DC161A94}" destId="{53E46F89-86A1-9642-BF97-96C4A96781A8}" srcOrd="0" destOrd="0" presId="urn:microsoft.com/office/officeart/2005/8/layout/vList3"/>
    <dgm:cxn modelId="{CD1CAF7D-5040-1F40-9A6C-0A693078FE2C}" type="presParOf" srcId="{40424DA0-FD99-FD4E-A781-6538DC161A94}" destId="{CAC166C0-AB2D-8C4C-8CDA-950C73DABED0}" srcOrd="1" destOrd="0" presId="urn:microsoft.com/office/officeart/2005/8/layout/vList3"/>
    <dgm:cxn modelId="{6F215A0E-B3DF-4563-926B-42479019E77B}" type="presParOf" srcId="{DD6799D1-69A8-8F48-877F-B786EC653A21}" destId="{36CEDA77-4E90-497E-987A-586210A9B6E0}" srcOrd="5" destOrd="0" presId="urn:microsoft.com/office/officeart/2005/8/layout/vList3"/>
    <dgm:cxn modelId="{0E714216-CA1E-4572-9EA3-3AA73B029E95}" type="presParOf" srcId="{DD6799D1-69A8-8F48-877F-B786EC653A21}" destId="{15EB2C9B-3EC3-408F-8B64-80C3E5FCAE9B}" srcOrd="6" destOrd="0" presId="urn:microsoft.com/office/officeart/2005/8/layout/vList3"/>
    <dgm:cxn modelId="{15FA9988-3CE3-459D-8E85-092B7E1B4525}" type="presParOf" srcId="{15EB2C9B-3EC3-408F-8B64-80C3E5FCAE9B}" destId="{48177872-ED69-478D-8B52-3AE808FB63E3}" srcOrd="0" destOrd="0" presId="urn:microsoft.com/office/officeart/2005/8/layout/vList3"/>
    <dgm:cxn modelId="{7025EB30-ABD9-4DCD-A409-3267D4A5C42E}" type="presParOf" srcId="{15EB2C9B-3EC3-408F-8B64-80C3E5FCAE9B}" destId="{E61715EE-D9CF-41BC-A5EE-88D46B1E54FF}" srcOrd="1" destOrd="0" presId="urn:microsoft.com/office/officeart/2005/8/layout/vList3"/>
    <dgm:cxn modelId="{93E3717D-28C2-4697-9CEC-1CB1AAFB15DB}" type="presParOf" srcId="{DD6799D1-69A8-8F48-877F-B786EC653A21}" destId="{E23CB085-B48B-4962-974D-0C81DE18E3EA}" srcOrd="7" destOrd="0" presId="urn:microsoft.com/office/officeart/2005/8/layout/vList3"/>
    <dgm:cxn modelId="{5AE5C3E9-C8CD-4939-8124-A7AA12D0085C}" type="presParOf" srcId="{DD6799D1-69A8-8F48-877F-B786EC653A21}" destId="{4FD5DCD5-D9C0-4E47-B4B1-4F750B404C66}" srcOrd="8" destOrd="0" presId="urn:microsoft.com/office/officeart/2005/8/layout/vList3"/>
    <dgm:cxn modelId="{35152A99-6635-4C68-AA3D-361F05DBE34A}" type="presParOf" srcId="{4FD5DCD5-D9C0-4E47-B4B1-4F750B404C66}" destId="{96D0AE44-56F8-4243-A9E8-E596A3643B08}" srcOrd="0" destOrd="0" presId="urn:microsoft.com/office/officeart/2005/8/layout/vList3"/>
    <dgm:cxn modelId="{53EA7705-7117-4B61-BD57-66B5423711B8}" type="presParOf" srcId="{4FD5DCD5-D9C0-4E47-B4B1-4F750B404C66}" destId="{13851AEC-E576-43A4-91D5-39390CC2115F}" srcOrd="1" destOrd="0" presId="urn:microsoft.com/office/officeart/2005/8/layout/vList3"/>
    <dgm:cxn modelId="{33B3A7CD-DD4E-1C4B-A07D-1D3B385C6A11}" type="presParOf" srcId="{DD6799D1-69A8-8F48-877F-B786EC653A21}" destId="{5BA13874-484F-4585-8EBB-F9EDFE54BD79}" srcOrd="9" destOrd="0" presId="urn:microsoft.com/office/officeart/2005/8/layout/vList3"/>
    <dgm:cxn modelId="{FE54F687-7EEC-DD43-A692-10799AFAC705}" type="presParOf" srcId="{DD6799D1-69A8-8F48-877F-B786EC653A21}" destId="{0752B388-129A-467E-AD7D-F7DFD750E3AC}" srcOrd="10" destOrd="0" presId="urn:microsoft.com/office/officeart/2005/8/layout/vList3"/>
    <dgm:cxn modelId="{0642C934-DC08-E84C-ACDE-466AE4BB0EE3}" type="presParOf" srcId="{0752B388-129A-467E-AD7D-F7DFD750E3AC}" destId="{66AEB99E-3C89-4DF1-80D0-EEB9DF4F07C0}" srcOrd="0" destOrd="0" presId="urn:microsoft.com/office/officeart/2005/8/layout/vList3"/>
    <dgm:cxn modelId="{3D99EFED-E90D-2F46-83B9-04744CB23B89}" type="presParOf" srcId="{0752B388-129A-467E-AD7D-F7DFD750E3AC}" destId="{38230F3D-287E-4A11-B322-9C4F0D1529F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12BD35-BC64-4DC1-A9CC-B5549E87ED6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7B28037-DFBB-433C-87E4-D8A103E615BF}">
      <dgm:prSet/>
      <dgm:spPr/>
      <dgm:t>
        <a:bodyPr/>
        <a:lstStyle/>
        <a:p>
          <a:pPr>
            <a:lnSpc>
              <a:spcPct val="100000"/>
            </a:lnSpc>
          </a:pPr>
          <a:r>
            <a:rPr lang="it-IT" b="1" i="0">
              <a:latin typeface="Candara"/>
            </a:rPr>
            <a:t>Personalizzazione Migliorata</a:t>
          </a:r>
          <a:endParaRPr lang="en-US">
            <a:latin typeface="Candara"/>
          </a:endParaRPr>
        </a:p>
      </dgm:t>
    </dgm:pt>
    <dgm:pt modelId="{A0C1AC72-8141-4B01-A559-81DE7D2E89F1}" type="parTrans" cxnId="{083E699A-B76C-419A-852E-CD48FA110784}">
      <dgm:prSet/>
      <dgm:spPr/>
      <dgm:t>
        <a:bodyPr/>
        <a:lstStyle/>
        <a:p>
          <a:endParaRPr lang="en-US"/>
        </a:p>
      </dgm:t>
    </dgm:pt>
    <dgm:pt modelId="{7014E5B1-B7A9-45FE-9CF5-5D9F1CE932E2}" type="sibTrans" cxnId="{083E699A-B76C-419A-852E-CD48FA110784}">
      <dgm:prSet/>
      <dgm:spPr/>
      <dgm:t>
        <a:bodyPr/>
        <a:lstStyle/>
        <a:p>
          <a:endParaRPr lang="en-US"/>
        </a:p>
      </dgm:t>
    </dgm:pt>
    <dgm:pt modelId="{48065772-90CB-4606-AC0A-C7001387C454}">
      <dgm:prSet/>
      <dgm:spPr/>
      <dgm:t>
        <a:bodyPr/>
        <a:lstStyle/>
        <a:p>
          <a:pPr>
            <a:lnSpc>
              <a:spcPct val="100000"/>
            </a:lnSpc>
          </a:pPr>
          <a:r>
            <a:rPr lang="it-IT" b="1" i="0">
              <a:latin typeface="Candara"/>
            </a:rPr>
            <a:t>Efficienza Operativa</a:t>
          </a:r>
          <a:endParaRPr lang="en-US">
            <a:latin typeface="Candara"/>
          </a:endParaRPr>
        </a:p>
      </dgm:t>
    </dgm:pt>
    <dgm:pt modelId="{3210CC48-AAD1-4485-8134-E4C9B1867551}" type="parTrans" cxnId="{200AFD03-5779-44ED-88DC-13C161181BFD}">
      <dgm:prSet/>
      <dgm:spPr/>
      <dgm:t>
        <a:bodyPr/>
        <a:lstStyle/>
        <a:p>
          <a:endParaRPr lang="en-US"/>
        </a:p>
      </dgm:t>
    </dgm:pt>
    <dgm:pt modelId="{1FD3FE7E-8B8D-44C6-AC0F-E9BC7F0E3B95}" type="sibTrans" cxnId="{200AFD03-5779-44ED-88DC-13C161181BFD}">
      <dgm:prSet/>
      <dgm:spPr/>
      <dgm:t>
        <a:bodyPr/>
        <a:lstStyle/>
        <a:p>
          <a:endParaRPr lang="en-US"/>
        </a:p>
      </dgm:t>
    </dgm:pt>
    <dgm:pt modelId="{F68B949F-0184-4FA6-ACBD-AD245F40DA9E}">
      <dgm:prSet/>
      <dgm:spPr/>
      <dgm:t>
        <a:bodyPr/>
        <a:lstStyle/>
        <a:p>
          <a:pPr>
            <a:lnSpc>
              <a:spcPct val="100000"/>
            </a:lnSpc>
          </a:pPr>
          <a:r>
            <a:rPr lang="it-IT" b="1" i="0">
              <a:latin typeface="Candara"/>
            </a:rPr>
            <a:t>Aumento delle Vendite</a:t>
          </a:r>
          <a:endParaRPr lang="en-US">
            <a:latin typeface="Candara"/>
          </a:endParaRPr>
        </a:p>
      </dgm:t>
    </dgm:pt>
    <dgm:pt modelId="{833FDD7C-48C1-4CA0-9E49-DCB528F03BE7}" type="parTrans" cxnId="{81496BEA-CE2B-4881-B1CE-0ACF7B0F2CC0}">
      <dgm:prSet/>
      <dgm:spPr/>
      <dgm:t>
        <a:bodyPr/>
        <a:lstStyle/>
        <a:p>
          <a:endParaRPr lang="en-US"/>
        </a:p>
      </dgm:t>
    </dgm:pt>
    <dgm:pt modelId="{DF83F0BD-AD89-47B2-B23C-0227F6CE4A41}" type="sibTrans" cxnId="{81496BEA-CE2B-4881-B1CE-0ACF7B0F2CC0}">
      <dgm:prSet/>
      <dgm:spPr/>
      <dgm:t>
        <a:bodyPr/>
        <a:lstStyle/>
        <a:p>
          <a:endParaRPr lang="en-US"/>
        </a:p>
      </dgm:t>
    </dgm:pt>
    <dgm:pt modelId="{2B630AD3-50B2-4D2B-93D5-2D5E434151DF}" type="pres">
      <dgm:prSet presAssocID="{EF12BD35-BC64-4DC1-A9CC-B5549E87ED64}" presName="root" presStyleCnt="0">
        <dgm:presLayoutVars>
          <dgm:dir/>
          <dgm:resizeHandles val="exact"/>
        </dgm:presLayoutVars>
      </dgm:prSet>
      <dgm:spPr/>
    </dgm:pt>
    <dgm:pt modelId="{E63EDCB6-B389-4846-B67E-5CE7D0F1FEE5}" type="pres">
      <dgm:prSet presAssocID="{47B28037-DFBB-433C-87E4-D8A103E615BF}" presName="compNode" presStyleCnt="0"/>
      <dgm:spPr/>
    </dgm:pt>
    <dgm:pt modelId="{258E25AE-F425-47C2-8866-3CBC0AB2E171}" type="pres">
      <dgm:prSet presAssocID="{47B28037-DFBB-433C-87E4-D8A103E615BF}" presName="bgRect" presStyleLbl="bgShp" presStyleIdx="0" presStyleCnt="3"/>
      <dgm:spPr/>
    </dgm:pt>
    <dgm:pt modelId="{CE7F9B0D-6584-4779-A177-B8A38CA52066}" type="pres">
      <dgm:prSet presAssocID="{47B28037-DFBB-433C-87E4-D8A103E615B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gno di spunta"/>
        </a:ext>
      </dgm:extLst>
    </dgm:pt>
    <dgm:pt modelId="{0005380A-A632-40A4-8EB9-6E137748005F}" type="pres">
      <dgm:prSet presAssocID="{47B28037-DFBB-433C-87E4-D8A103E615BF}" presName="spaceRect" presStyleCnt="0"/>
      <dgm:spPr/>
    </dgm:pt>
    <dgm:pt modelId="{8B03A899-8213-4C1E-A37F-2A874CD0D031}" type="pres">
      <dgm:prSet presAssocID="{47B28037-DFBB-433C-87E4-D8A103E615BF}" presName="parTx" presStyleLbl="revTx" presStyleIdx="0" presStyleCnt="3">
        <dgm:presLayoutVars>
          <dgm:chMax val="0"/>
          <dgm:chPref val="0"/>
        </dgm:presLayoutVars>
      </dgm:prSet>
      <dgm:spPr/>
    </dgm:pt>
    <dgm:pt modelId="{A738679E-C220-4982-A336-E31B6F8976AB}" type="pres">
      <dgm:prSet presAssocID="{7014E5B1-B7A9-45FE-9CF5-5D9F1CE932E2}" presName="sibTrans" presStyleCnt="0"/>
      <dgm:spPr/>
    </dgm:pt>
    <dgm:pt modelId="{734F01B3-9FE9-4FB3-97C0-5E7CA302A3C6}" type="pres">
      <dgm:prSet presAssocID="{48065772-90CB-4606-AC0A-C7001387C454}" presName="compNode" presStyleCnt="0"/>
      <dgm:spPr/>
    </dgm:pt>
    <dgm:pt modelId="{C55E557A-EE3B-46FE-88F5-39FA52BC69A2}" type="pres">
      <dgm:prSet presAssocID="{48065772-90CB-4606-AC0A-C7001387C454}" presName="bgRect" presStyleLbl="bgShp" presStyleIdx="1" presStyleCnt="3"/>
      <dgm:spPr/>
    </dgm:pt>
    <dgm:pt modelId="{BED91EB8-9E91-41CB-83E9-870789B2FDF4}" type="pres">
      <dgm:prSet presAssocID="{48065772-90CB-4606-AC0A-C7001387C45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ngranaggi"/>
        </a:ext>
      </dgm:extLst>
    </dgm:pt>
    <dgm:pt modelId="{A8320894-61CE-473A-BF7C-6071D0856C02}" type="pres">
      <dgm:prSet presAssocID="{48065772-90CB-4606-AC0A-C7001387C454}" presName="spaceRect" presStyleCnt="0"/>
      <dgm:spPr/>
    </dgm:pt>
    <dgm:pt modelId="{5E428148-4D44-43BE-BD4B-565FA3C2F5FA}" type="pres">
      <dgm:prSet presAssocID="{48065772-90CB-4606-AC0A-C7001387C454}" presName="parTx" presStyleLbl="revTx" presStyleIdx="1" presStyleCnt="3">
        <dgm:presLayoutVars>
          <dgm:chMax val="0"/>
          <dgm:chPref val="0"/>
        </dgm:presLayoutVars>
      </dgm:prSet>
      <dgm:spPr/>
    </dgm:pt>
    <dgm:pt modelId="{AD15BCCC-CA56-4FA7-B638-2FB700B3AF11}" type="pres">
      <dgm:prSet presAssocID="{1FD3FE7E-8B8D-44C6-AC0F-E9BC7F0E3B95}" presName="sibTrans" presStyleCnt="0"/>
      <dgm:spPr/>
    </dgm:pt>
    <dgm:pt modelId="{67B5FBB9-C6B0-48C8-8A33-93D2C5ABDB15}" type="pres">
      <dgm:prSet presAssocID="{F68B949F-0184-4FA6-ACBD-AD245F40DA9E}" presName="compNode" presStyleCnt="0"/>
      <dgm:spPr/>
    </dgm:pt>
    <dgm:pt modelId="{5F777BEC-073D-4D4D-9A67-EC9A702D8D23}" type="pres">
      <dgm:prSet presAssocID="{F68B949F-0184-4FA6-ACBD-AD245F40DA9E}" presName="bgRect" presStyleLbl="bgShp" presStyleIdx="2" presStyleCnt="3"/>
      <dgm:spPr/>
    </dgm:pt>
    <dgm:pt modelId="{21CBCA65-B4AF-47D4-A42A-C4C9D1697B76}" type="pres">
      <dgm:prSet presAssocID="{F68B949F-0184-4FA6-ACBD-AD245F40DA9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1BB02EC0-452F-4292-96FB-5805FEBD2301}" type="pres">
      <dgm:prSet presAssocID="{F68B949F-0184-4FA6-ACBD-AD245F40DA9E}" presName="spaceRect" presStyleCnt="0"/>
      <dgm:spPr/>
    </dgm:pt>
    <dgm:pt modelId="{0FA28EB2-DF08-482E-9499-7A3F70B0A4E4}" type="pres">
      <dgm:prSet presAssocID="{F68B949F-0184-4FA6-ACBD-AD245F40DA9E}" presName="parTx" presStyleLbl="revTx" presStyleIdx="2" presStyleCnt="3">
        <dgm:presLayoutVars>
          <dgm:chMax val="0"/>
          <dgm:chPref val="0"/>
        </dgm:presLayoutVars>
      </dgm:prSet>
      <dgm:spPr/>
    </dgm:pt>
  </dgm:ptLst>
  <dgm:cxnLst>
    <dgm:cxn modelId="{200AFD03-5779-44ED-88DC-13C161181BFD}" srcId="{EF12BD35-BC64-4DC1-A9CC-B5549E87ED64}" destId="{48065772-90CB-4606-AC0A-C7001387C454}" srcOrd="1" destOrd="0" parTransId="{3210CC48-AAD1-4485-8134-E4C9B1867551}" sibTransId="{1FD3FE7E-8B8D-44C6-AC0F-E9BC7F0E3B95}"/>
    <dgm:cxn modelId="{2F275E14-C938-4A98-B844-AD4EDB5689F8}" type="presOf" srcId="{F68B949F-0184-4FA6-ACBD-AD245F40DA9E}" destId="{0FA28EB2-DF08-482E-9499-7A3F70B0A4E4}" srcOrd="0" destOrd="0" presId="urn:microsoft.com/office/officeart/2018/2/layout/IconVerticalSolidList"/>
    <dgm:cxn modelId="{98763822-B269-4CC1-B1BA-357AE7F9D16C}" type="presOf" srcId="{47B28037-DFBB-433C-87E4-D8A103E615BF}" destId="{8B03A899-8213-4C1E-A37F-2A874CD0D031}" srcOrd="0" destOrd="0" presId="urn:microsoft.com/office/officeart/2018/2/layout/IconVerticalSolidList"/>
    <dgm:cxn modelId="{C46C202D-B8CC-48B7-B42E-0DC4E46382FE}" type="presOf" srcId="{EF12BD35-BC64-4DC1-A9CC-B5549E87ED64}" destId="{2B630AD3-50B2-4D2B-93D5-2D5E434151DF}" srcOrd="0" destOrd="0" presId="urn:microsoft.com/office/officeart/2018/2/layout/IconVerticalSolidList"/>
    <dgm:cxn modelId="{8016967A-2418-411F-8ECE-55CE1BB53169}" type="presOf" srcId="{48065772-90CB-4606-AC0A-C7001387C454}" destId="{5E428148-4D44-43BE-BD4B-565FA3C2F5FA}" srcOrd="0" destOrd="0" presId="urn:microsoft.com/office/officeart/2018/2/layout/IconVerticalSolidList"/>
    <dgm:cxn modelId="{083E699A-B76C-419A-852E-CD48FA110784}" srcId="{EF12BD35-BC64-4DC1-A9CC-B5549E87ED64}" destId="{47B28037-DFBB-433C-87E4-D8A103E615BF}" srcOrd="0" destOrd="0" parTransId="{A0C1AC72-8141-4B01-A559-81DE7D2E89F1}" sibTransId="{7014E5B1-B7A9-45FE-9CF5-5D9F1CE932E2}"/>
    <dgm:cxn modelId="{81496BEA-CE2B-4881-B1CE-0ACF7B0F2CC0}" srcId="{EF12BD35-BC64-4DC1-A9CC-B5549E87ED64}" destId="{F68B949F-0184-4FA6-ACBD-AD245F40DA9E}" srcOrd="2" destOrd="0" parTransId="{833FDD7C-48C1-4CA0-9E49-DCB528F03BE7}" sibTransId="{DF83F0BD-AD89-47B2-B23C-0227F6CE4A41}"/>
    <dgm:cxn modelId="{C778B7AC-CB7D-408D-9629-0CB3A1CDED22}" type="presParOf" srcId="{2B630AD3-50B2-4D2B-93D5-2D5E434151DF}" destId="{E63EDCB6-B389-4846-B67E-5CE7D0F1FEE5}" srcOrd="0" destOrd="0" presId="urn:microsoft.com/office/officeart/2018/2/layout/IconVerticalSolidList"/>
    <dgm:cxn modelId="{12DD5AF1-3554-4F3B-86AB-0AA792057F6B}" type="presParOf" srcId="{E63EDCB6-B389-4846-B67E-5CE7D0F1FEE5}" destId="{258E25AE-F425-47C2-8866-3CBC0AB2E171}" srcOrd="0" destOrd="0" presId="urn:microsoft.com/office/officeart/2018/2/layout/IconVerticalSolidList"/>
    <dgm:cxn modelId="{88A8FD78-930F-48DC-B7AD-50EEE8265F94}" type="presParOf" srcId="{E63EDCB6-B389-4846-B67E-5CE7D0F1FEE5}" destId="{CE7F9B0D-6584-4779-A177-B8A38CA52066}" srcOrd="1" destOrd="0" presId="urn:microsoft.com/office/officeart/2018/2/layout/IconVerticalSolidList"/>
    <dgm:cxn modelId="{C943C42D-5F02-44F1-9360-F42104090CFE}" type="presParOf" srcId="{E63EDCB6-B389-4846-B67E-5CE7D0F1FEE5}" destId="{0005380A-A632-40A4-8EB9-6E137748005F}" srcOrd="2" destOrd="0" presId="urn:microsoft.com/office/officeart/2018/2/layout/IconVerticalSolidList"/>
    <dgm:cxn modelId="{8F7BB6C3-C672-42FD-8511-EBA426785D8C}" type="presParOf" srcId="{E63EDCB6-B389-4846-B67E-5CE7D0F1FEE5}" destId="{8B03A899-8213-4C1E-A37F-2A874CD0D031}" srcOrd="3" destOrd="0" presId="urn:microsoft.com/office/officeart/2018/2/layout/IconVerticalSolidList"/>
    <dgm:cxn modelId="{926A8344-9A14-4FE8-9306-D939D876A9DC}" type="presParOf" srcId="{2B630AD3-50B2-4D2B-93D5-2D5E434151DF}" destId="{A738679E-C220-4982-A336-E31B6F8976AB}" srcOrd="1" destOrd="0" presId="urn:microsoft.com/office/officeart/2018/2/layout/IconVerticalSolidList"/>
    <dgm:cxn modelId="{8750A51B-9C2D-4869-8B9C-CCFEF8F374EA}" type="presParOf" srcId="{2B630AD3-50B2-4D2B-93D5-2D5E434151DF}" destId="{734F01B3-9FE9-4FB3-97C0-5E7CA302A3C6}" srcOrd="2" destOrd="0" presId="urn:microsoft.com/office/officeart/2018/2/layout/IconVerticalSolidList"/>
    <dgm:cxn modelId="{0182A72A-1829-4967-A0FF-7B84C133B06B}" type="presParOf" srcId="{734F01B3-9FE9-4FB3-97C0-5E7CA302A3C6}" destId="{C55E557A-EE3B-46FE-88F5-39FA52BC69A2}" srcOrd="0" destOrd="0" presId="urn:microsoft.com/office/officeart/2018/2/layout/IconVerticalSolidList"/>
    <dgm:cxn modelId="{04FCC766-C39D-4A93-91B0-9F7E84DB8EA4}" type="presParOf" srcId="{734F01B3-9FE9-4FB3-97C0-5E7CA302A3C6}" destId="{BED91EB8-9E91-41CB-83E9-870789B2FDF4}" srcOrd="1" destOrd="0" presId="urn:microsoft.com/office/officeart/2018/2/layout/IconVerticalSolidList"/>
    <dgm:cxn modelId="{2CDAECB6-A76E-4A1D-8B09-1663A4A5AC11}" type="presParOf" srcId="{734F01B3-9FE9-4FB3-97C0-5E7CA302A3C6}" destId="{A8320894-61CE-473A-BF7C-6071D0856C02}" srcOrd="2" destOrd="0" presId="urn:microsoft.com/office/officeart/2018/2/layout/IconVerticalSolidList"/>
    <dgm:cxn modelId="{6A633443-E781-40C6-98EE-2843FA3EAC28}" type="presParOf" srcId="{734F01B3-9FE9-4FB3-97C0-5E7CA302A3C6}" destId="{5E428148-4D44-43BE-BD4B-565FA3C2F5FA}" srcOrd="3" destOrd="0" presId="urn:microsoft.com/office/officeart/2018/2/layout/IconVerticalSolidList"/>
    <dgm:cxn modelId="{77848FA3-4A2B-44DD-8574-C5FB86F1799D}" type="presParOf" srcId="{2B630AD3-50B2-4D2B-93D5-2D5E434151DF}" destId="{AD15BCCC-CA56-4FA7-B638-2FB700B3AF11}" srcOrd="3" destOrd="0" presId="urn:microsoft.com/office/officeart/2018/2/layout/IconVerticalSolidList"/>
    <dgm:cxn modelId="{B4EABFAE-8E64-45FE-B096-28924BF8B9D8}" type="presParOf" srcId="{2B630AD3-50B2-4D2B-93D5-2D5E434151DF}" destId="{67B5FBB9-C6B0-48C8-8A33-93D2C5ABDB15}" srcOrd="4" destOrd="0" presId="urn:microsoft.com/office/officeart/2018/2/layout/IconVerticalSolidList"/>
    <dgm:cxn modelId="{5CCAF8A1-C8BE-48CD-9664-453E39F68456}" type="presParOf" srcId="{67B5FBB9-C6B0-48C8-8A33-93D2C5ABDB15}" destId="{5F777BEC-073D-4D4D-9A67-EC9A702D8D23}" srcOrd="0" destOrd="0" presId="urn:microsoft.com/office/officeart/2018/2/layout/IconVerticalSolidList"/>
    <dgm:cxn modelId="{DD91F6BA-0658-4CCE-A1F6-647DA4683DCF}" type="presParOf" srcId="{67B5FBB9-C6B0-48C8-8A33-93D2C5ABDB15}" destId="{21CBCA65-B4AF-47D4-A42A-C4C9D1697B76}" srcOrd="1" destOrd="0" presId="urn:microsoft.com/office/officeart/2018/2/layout/IconVerticalSolidList"/>
    <dgm:cxn modelId="{027C7064-50C3-4AB2-8244-227F3D5F6475}" type="presParOf" srcId="{67B5FBB9-C6B0-48C8-8A33-93D2C5ABDB15}" destId="{1BB02EC0-452F-4292-96FB-5805FEBD2301}" srcOrd="2" destOrd="0" presId="urn:microsoft.com/office/officeart/2018/2/layout/IconVerticalSolidList"/>
    <dgm:cxn modelId="{53B7B137-DB4B-4DF3-B9F1-F1DDB3237746}" type="presParOf" srcId="{67B5FBB9-C6B0-48C8-8A33-93D2C5ABDB15}" destId="{0FA28EB2-DF08-482E-9499-7A3F70B0A4E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E5346D-8AEE-47A2-83B3-CC0FBEF9149A}" type="doc">
      <dgm:prSet loTypeId="urn:microsoft.com/office/officeart/2005/8/layout/vList4" loCatId="picture" qsTypeId="urn:microsoft.com/office/officeart/2005/8/quickstyle/simple1" qsCatId="simple" csTypeId="urn:microsoft.com/office/officeart/2005/8/colors/accent1_2" csCatId="accent1" phldr="1"/>
      <dgm:spPr/>
      <dgm:t>
        <a:bodyPr/>
        <a:lstStyle/>
        <a:p>
          <a:endParaRPr lang="it-IT"/>
        </a:p>
      </dgm:t>
    </dgm:pt>
    <dgm:pt modelId="{B395AC49-DC80-40BF-AFEF-A3790FC78C8D}">
      <dgm:prSet phldrT="[Testo]"/>
      <dgm:spPr/>
      <dgm:t>
        <a:bodyPr/>
        <a:lstStyle/>
        <a:p>
          <a:pPr>
            <a:buFont typeface="Arial" panose="020B0604020202020204" pitchFamily="34" charset="0"/>
            <a:buChar char="•"/>
          </a:pPr>
          <a:r>
            <a:rPr lang="it-IT" b="1" i="0">
              <a:solidFill>
                <a:srgbClr val="ECECEC"/>
              </a:solidFill>
              <a:effectLst/>
              <a:latin typeface="Candara" panose="020E0502030303020204" pitchFamily="34" charset="0"/>
            </a:rPr>
            <a:t>Esperienza Utente Personalizzata</a:t>
          </a:r>
          <a:endParaRPr lang="it-IT">
            <a:latin typeface="Candara" panose="020E0502030303020204" pitchFamily="34" charset="0"/>
          </a:endParaRPr>
        </a:p>
      </dgm:t>
    </dgm:pt>
    <dgm:pt modelId="{EADC7060-6D51-4A3D-BEEF-6DA9E6988D36}" type="parTrans" cxnId="{13813C56-962E-438B-9DB7-AF1736871A1C}">
      <dgm:prSet/>
      <dgm:spPr/>
      <dgm:t>
        <a:bodyPr/>
        <a:lstStyle/>
        <a:p>
          <a:endParaRPr lang="it-IT"/>
        </a:p>
      </dgm:t>
    </dgm:pt>
    <dgm:pt modelId="{9D7DCCCC-A5D7-4DD0-953F-316F3C96858F}" type="sibTrans" cxnId="{13813C56-962E-438B-9DB7-AF1736871A1C}">
      <dgm:prSet/>
      <dgm:spPr/>
      <dgm:t>
        <a:bodyPr/>
        <a:lstStyle/>
        <a:p>
          <a:endParaRPr lang="it-IT"/>
        </a:p>
      </dgm:t>
    </dgm:pt>
    <dgm:pt modelId="{8422A790-F01A-4866-90D7-2F25BDDEDF3F}">
      <dgm:prSet phldrT="[Testo]"/>
      <dgm:spPr/>
      <dgm:t>
        <a:bodyPr/>
        <a:lstStyle/>
        <a:p>
          <a:pPr>
            <a:buFont typeface="Arial" panose="020B0604020202020204" pitchFamily="34" charset="0"/>
            <a:buChar char="•"/>
          </a:pPr>
          <a:r>
            <a:rPr lang="it-IT" b="1" i="0">
              <a:solidFill>
                <a:srgbClr val="ECECEC"/>
              </a:solidFill>
              <a:effectLst/>
              <a:latin typeface="Candara" panose="020E0502030303020204" pitchFamily="34" charset="0"/>
            </a:rPr>
            <a:t>Risparmio di Tempo</a:t>
          </a:r>
          <a:endParaRPr lang="it-IT">
            <a:latin typeface="Candara" panose="020E0502030303020204" pitchFamily="34" charset="0"/>
          </a:endParaRPr>
        </a:p>
      </dgm:t>
    </dgm:pt>
    <dgm:pt modelId="{D5159272-637D-4CA9-AC22-B48FE9154E3D}" type="parTrans" cxnId="{C3DEFD26-36B1-4F37-BA5F-A7AF636C3E33}">
      <dgm:prSet/>
      <dgm:spPr/>
      <dgm:t>
        <a:bodyPr/>
        <a:lstStyle/>
        <a:p>
          <a:endParaRPr lang="it-IT"/>
        </a:p>
      </dgm:t>
    </dgm:pt>
    <dgm:pt modelId="{540FF3A4-FB50-468D-B348-29D616A3AB9F}" type="sibTrans" cxnId="{C3DEFD26-36B1-4F37-BA5F-A7AF636C3E33}">
      <dgm:prSet/>
      <dgm:spPr/>
      <dgm:t>
        <a:bodyPr/>
        <a:lstStyle/>
        <a:p>
          <a:endParaRPr lang="it-IT"/>
        </a:p>
      </dgm:t>
    </dgm:pt>
    <dgm:pt modelId="{4D6B18D0-23A5-4123-B128-DE756F2B67C8}">
      <dgm:prSet/>
      <dgm:spPr/>
      <dgm:t>
        <a:bodyPr/>
        <a:lstStyle/>
        <a:p>
          <a:r>
            <a:rPr lang="it-IT" b="1" i="0">
              <a:solidFill>
                <a:srgbClr val="ECECEC"/>
              </a:solidFill>
              <a:effectLst/>
              <a:latin typeface="Candara" panose="020E0502030303020204" pitchFamily="34" charset="0"/>
            </a:rPr>
            <a:t>Decisioni Più Informate</a:t>
          </a:r>
        </a:p>
      </dgm:t>
    </dgm:pt>
    <dgm:pt modelId="{7452F0E3-D987-447A-8765-BBFCC9B78344}" type="parTrans" cxnId="{AD57B3D3-8268-4894-AA12-E8208626AF31}">
      <dgm:prSet/>
      <dgm:spPr/>
      <dgm:t>
        <a:bodyPr/>
        <a:lstStyle/>
        <a:p>
          <a:endParaRPr lang="it-IT"/>
        </a:p>
      </dgm:t>
    </dgm:pt>
    <dgm:pt modelId="{692409FF-D500-4705-BC94-7F31B5EBABD2}" type="sibTrans" cxnId="{AD57B3D3-8268-4894-AA12-E8208626AF31}">
      <dgm:prSet/>
      <dgm:spPr/>
      <dgm:t>
        <a:bodyPr/>
        <a:lstStyle/>
        <a:p>
          <a:endParaRPr lang="it-IT"/>
        </a:p>
      </dgm:t>
    </dgm:pt>
    <dgm:pt modelId="{036171E8-4AC8-4908-BBFB-C7D5EEAFEC64}">
      <dgm:prSet/>
      <dgm:spPr/>
      <dgm:t>
        <a:bodyPr/>
        <a:lstStyle/>
        <a:p>
          <a:r>
            <a:rPr lang="it-IT" b="1" i="0">
              <a:solidFill>
                <a:srgbClr val="ECECEC"/>
              </a:solidFill>
              <a:effectLst/>
              <a:latin typeface="Candara" panose="020E0502030303020204" pitchFamily="34" charset="0"/>
            </a:rPr>
            <a:t>Riduzione dello Stress Finanziario</a:t>
          </a:r>
          <a:endParaRPr lang="it-IT">
            <a:latin typeface="Candara" panose="020E0502030303020204" pitchFamily="34" charset="0"/>
          </a:endParaRPr>
        </a:p>
      </dgm:t>
    </dgm:pt>
    <dgm:pt modelId="{D352FC48-1F13-409A-9F96-3CA02561757A}" type="parTrans" cxnId="{DDA11265-8C56-40C2-A643-0C0E2EDB926E}">
      <dgm:prSet/>
      <dgm:spPr/>
      <dgm:t>
        <a:bodyPr/>
        <a:lstStyle/>
        <a:p>
          <a:endParaRPr lang="it-IT"/>
        </a:p>
      </dgm:t>
    </dgm:pt>
    <dgm:pt modelId="{5384ED80-A91A-45B3-9F30-B4934C754674}" type="sibTrans" cxnId="{DDA11265-8C56-40C2-A643-0C0E2EDB926E}">
      <dgm:prSet/>
      <dgm:spPr/>
      <dgm:t>
        <a:bodyPr/>
        <a:lstStyle/>
        <a:p>
          <a:endParaRPr lang="it-IT"/>
        </a:p>
      </dgm:t>
    </dgm:pt>
    <dgm:pt modelId="{BAF3DDD9-6AAA-432C-BB30-73CE5CBCBC8E}" type="pres">
      <dgm:prSet presAssocID="{E0E5346D-8AEE-47A2-83B3-CC0FBEF9149A}" presName="linear" presStyleCnt="0">
        <dgm:presLayoutVars>
          <dgm:dir/>
          <dgm:resizeHandles val="exact"/>
        </dgm:presLayoutVars>
      </dgm:prSet>
      <dgm:spPr/>
    </dgm:pt>
    <dgm:pt modelId="{6E6A029C-4E44-4164-991C-9235AD2A9212}" type="pres">
      <dgm:prSet presAssocID="{B395AC49-DC80-40BF-AFEF-A3790FC78C8D}" presName="comp" presStyleCnt="0"/>
      <dgm:spPr/>
    </dgm:pt>
    <dgm:pt modelId="{EDE7A148-6866-47A2-8E87-CA3FC4AF97E2}" type="pres">
      <dgm:prSet presAssocID="{B395AC49-DC80-40BF-AFEF-A3790FC78C8D}" presName="box" presStyleLbl="node1" presStyleIdx="0" presStyleCnt="4" custLinFactNeighborX="326" custLinFactNeighborY="1434"/>
      <dgm:spPr/>
    </dgm:pt>
    <dgm:pt modelId="{CE5855D6-121B-44E2-8647-207F35118ADA}" type="pres">
      <dgm:prSet presAssocID="{B395AC49-DC80-40BF-AFEF-A3790FC78C8D}" presName="img" presStyleLbl="fgImgPlac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t="-7000" b="-7000"/>
          </a:stretch>
        </a:blipFill>
      </dgm:spPr>
      <dgm:extLst>
        <a:ext uri="{E40237B7-FDA0-4F09-8148-C483321AD2D9}">
          <dgm14:cNvPr xmlns:dgm14="http://schemas.microsoft.com/office/drawing/2010/diagram" id="0" name="" descr="Utente con riempimento a tinta unita"/>
        </a:ext>
      </dgm:extLst>
    </dgm:pt>
    <dgm:pt modelId="{E64E1205-071D-47AB-A52E-4F2C9F5591B7}" type="pres">
      <dgm:prSet presAssocID="{B395AC49-DC80-40BF-AFEF-A3790FC78C8D}" presName="text" presStyleLbl="node1" presStyleIdx="0" presStyleCnt="4">
        <dgm:presLayoutVars>
          <dgm:bulletEnabled val="1"/>
        </dgm:presLayoutVars>
      </dgm:prSet>
      <dgm:spPr/>
    </dgm:pt>
    <dgm:pt modelId="{F4422393-5266-40B3-950E-5CBA7611D732}" type="pres">
      <dgm:prSet presAssocID="{9D7DCCCC-A5D7-4DD0-953F-316F3C96858F}" presName="spacer" presStyleCnt="0"/>
      <dgm:spPr/>
    </dgm:pt>
    <dgm:pt modelId="{37C51077-3CD3-4EB2-A30C-1E7C1D1A4F5D}" type="pres">
      <dgm:prSet presAssocID="{8422A790-F01A-4866-90D7-2F25BDDEDF3F}" presName="comp" presStyleCnt="0"/>
      <dgm:spPr/>
    </dgm:pt>
    <dgm:pt modelId="{26CE3603-15EB-40A9-B15F-086B908B6CA2}" type="pres">
      <dgm:prSet presAssocID="{8422A790-F01A-4866-90D7-2F25BDDEDF3F}" presName="box" presStyleLbl="node1" presStyleIdx="1" presStyleCnt="4"/>
      <dgm:spPr/>
    </dgm:pt>
    <dgm:pt modelId="{998569D7-E206-406C-87A3-C52EC2C02FB6}" type="pres">
      <dgm:prSet presAssocID="{8422A790-F01A-4866-90D7-2F25BDDEDF3F}" presName="img" presStyleLbl="fgImgPlac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t="-7000" b="-7000"/>
          </a:stretch>
        </a:blipFill>
      </dgm:spPr>
      <dgm:extLst>
        <a:ext uri="{E40237B7-FDA0-4F09-8148-C483321AD2D9}">
          <dgm14:cNvPr xmlns:dgm14="http://schemas.microsoft.com/office/drawing/2010/diagram" id="0" name="" descr="Orologio con riempimento a tinta unita"/>
        </a:ext>
      </dgm:extLst>
    </dgm:pt>
    <dgm:pt modelId="{6E51B401-5414-4D00-9B53-4BA65E1DD498}" type="pres">
      <dgm:prSet presAssocID="{8422A790-F01A-4866-90D7-2F25BDDEDF3F}" presName="text" presStyleLbl="node1" presStyleIdx="1" presStyleCnt="4">
        <dgm:presLayoutVars>
          <dgm:bulletEnabled val="1"/>
        </dgm:presLayoutVars>
      </dgm:prSet>
      <dgm:spPr/>
    </dgm:pt>
    <dgm:pt modelId="{5D2AEAB1-42AA-490A-AFA7-AC8B2FE1A8F3}" type="pres">
      <dgm:prSet presAssocID="{540FF3A4-FB50-468D-B348-29D616A3AB9F}" presName="spacer" presStyleCnt="0"/>
      <dgm:spPr/>
    </dgm:pt>
    <dgm:pt modelId="{DE7E2D37-E1BB-460F-B291-E1DAB48279FC}" type="pres">
      <dgm:prSet presAssocID="{4D6B18D0-23A5-4123-B128-DE756F2B67C8}" presName="comp" presStyleCnt="0"/>
      <dgm:spPr/>
    </dgm:pt>
    <dgm:pt modelId="{5B33D696-95F9-4516-B6B4-584F681C0037}" type="pres">
      <dgm:prSet presAssocID="{4D6B18D0-23A5-4123-B128-DE756F2B67C8}" presName="box" presStyleLbl="node1" presStyleIdx="2" presStyleCnt="4"/>
      <dgm:spPr/>
    </dgm:pt>
    <dgm:pt modelId="{C1B6D10A-40B6-47F5-91ED-79046E1E9D88}" type="pres">
      <dgm:prSet presAssocID="{4D6B18D0-23A5-4123-B128-DE756F2B67C8}" presName="img" presStyleLbl="fgImgPlac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dgm:spPr>
      <dgm:extLst>
        <a:ext uri="{E40237B7-FDA0-4F09-8148-C483321AD2D9}">
          <dgm14:cNvPr xmlns:dgm14="http://schemas.microsoft.com/office/drawing/2010/diagram" id="0" name="" descr="Tiro a segno con riempimento a tinta unita"/>
        </a:ext>
      </dgm:extLst>
    </dgm:pt>
    <dgm:pt modelId="{065F4F1B-982B-4DB2-B716-D59029CA801B}" type="pres">
      <dgm:prSet presAssocID="{4D6B18D0-23A5-4123-B128-DE756F2B67C8}" presName="text" presStyleLbl="node1" presStyleIdx="2" presStyleCnt="4">
        <dgm:presLayoutVars>
          <dgm:bulletEnabled val="1"/>
        </dgm:presLayoutVars>
      </dgm:prSet>
      <dgm:spPr/>
    </dgm:pt>
    <dgm:pt modelId="{44072F65-F90E-4FFE-895A-A4DFFAF1C76B}" type="pres">
      <dgm:prSet presAssocID="{692409FF-D500-4705-BC94-7F31B5EBABD2}" presName="spacer" presStyleCnt="0"/>
      <dgm:spPr/>
    </dgm:pt>
    <dgm:pt modelId="{719FA5B5-8093-4A2E-A75A-B125115F8087}" type="pres">
      <dgm:prSet presAssocID="{036171E8-4AC8-4908-BBFB-C7D5EEAFEC64}" presName="comp" presStyleCnt="0"/>
      <dgm:spPr/>
    </dgm:pt>
    <dgm:pt modelId="{7F93F11B-54E7-4F60-A7A0-46E0B48787F2}" type="pres">
      <dgm:prSet presAssocID="{036171E8-4AC8-4908-BBFB-C7D5EEAFEC64}" presName="box" presStyleLbl="node1" presStyleIdx="3" presStyleCnt="4"/>
      <dgm:spPr/>
    </dgm:pt>
    <dgm:pt modelId="{8767F9A6-4224-4F18-98C9-9EDA165B1757}" type="pres">
      <dgm:prSet presAssocID="{036171E8-4AC8-4908-BBFB-C7D5EEAFEC64}" presName="img" presStyleLbl="fgImgPlac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t="-7000" b="-7000"/>
          </a:stretch>
        </a:blipFill>
      </dgm:spPr>
      <dgm:extLst>
        <a:ext uri="{E40237B7-FDA0-4F09-8148-C483321AD2D9}">
          <dgm14:cNvPr xmlns:dgm14="http://schemas.microsoft.com/office/drawing/2010/diagram" id="0" name="" descr="Faccina sorridente con riempimento a tinta unita"/>
        </a:ext>
      </dgm:extLst>
    </dgm:pt>
    <dgm:pt modelId="{0222A08A-92C6-4648-AACE-CE1325868BDA}" type="pres">
      <dgm:prSet presAssocID="{036171E8-4AC8-4908-BBFB-C7D5EEAFEC64}" presName="text" presStyleLbl="node1" presStyleIdx="3" presStyleCnt="4">
        <dgm:presLayoutVars>
          <dgm:bulletEnabled val="1"/>
        </dgm:presLayoutVars>
      </dgm:prSet>
      <dgm:spPr/>
    </dgm:pt>
  </dgm:ptLst>
  <dgm:cxnLst>
    <dgm:cxn modelId="{75CE270F-F596-468E-B6A5-8501F34C36D7}" type="presOf" srcId="{8422A790-F01A-4866-90D7-2F25BDDEDF3F}" destId="{6E51B401-5414-4D00-9B53-4BA65E1DD498}" srcOrd="1" destOrd="0" presId="urn:microsoft.com/office/officeart/2005/8/layout/vList4"/>
    <dgm:cxn modelId="{C3DEFD26-36B1-4F37-BA5F-A7AF636C3E33}" srcId="{E0E5346D-8AEE-47A2-83B3-CC0FBEF9149A}" destId="{8422A790-F01A-4866-90D7-2F25BDDEDF3F}" srcOrd="1" destOrd="0" parTransId="{D5159272-637D-4CA9-AC22-B48FE9154E3D}" sibTransId="{540FF3A4-FB50-468D-B348-29D616A3AB9F}"/>
    <dgm:cxn modelId="{13813C56-962E-438B-9DB7-AF1736871A1C}" srcId="{E0E5346D-8AEE-47A2-83B3-CC0FBEF9149A}" destId="{B395AC49-DC80-40BF-AFEF-A3790FC78C8D}" srcOrd="0" destOrd="0" parTransId="{EADC7060-6D51-4A3D-BEEF-6DA9E6988D36}" sibTransId="{9D7DCCCC-A5D7-4DD0-953F-316F3C96858F}"/>
    <dgm:cxn modelId="{9B665957-EF2F-4FA7-BACD-39BCD79FF557}" type="presOf" srcId="{036171E8-4AC8-4908-BBFB-C7D5EEAFEC64}" destId="{7F93F11B-54E7-4F60-A7A0-46E0B48787F2}" srcOrd="0" destOrd="0" presId="urn:microsoft.com/office/officeart/2005/8/layout/vList4"/>
    <dgm:cxn modelId="{DDA11265-8C56-40C2-A643-0C0E2EDB926E}" srcId="{E0E5346D-8AEE-47A2-83B3-CC0FBEF9149A}" destId="{036171E8-4AC8-4908-BBFB-C7D5EEAFEC64}" srcOrd="3" destOrd="0" parTransId="{D352FC48-1F13-409A-9F96-3CA02561757A}" sibTransId="{5384ED80-A91A-45B3-9F30-B4934C754674}"/>
    <dgm:cxn modelId="{7E09A87C-FD8A-4D03-B0C0-81E4127E6FE7}" type="presOf" srcId="{4D6B18D0-23A5-4123-B128-DE756F2B67C8}" destId="{5B33D696-95F9-4516-B6B4-584F681C0037}" srcOrd="0" destOrd="0" presId="urn:microsoft.com/office/officeart/2005/8/layout/vList4"/>
    <dgm:cxn modelId="{9EBCFB7C-6D48-4521-8D78-82A5F567F2A1}" type="presOf" srcId="{8422A790-F01A-4866-90D7-2F25BDDEDF3F}" destId="{26CE3603-15EB-40A9-B15F-086B908B6CA2}" srcOrd="0" destOrd="0" presId="urn:microsoft.com/office/officeart/2005/8/layout/vList4"/>
    <dgm:cxn modelId="{24CE7686-D8A2-46FE-9FFF-33B60907D9E3}" type="presOf" srcId="{B395AC49-DC80-40BF-AFEF-A3790FC78C8D}" destId="{EDE7A148-6866-47A2-8E87-CA3FC4AF97E2}" srcOrd="0" destOrd="0" presId="urn:microsoft.com/office/officeart/2005/8/layout/vList4"/>
    <dgm:cxn modelId="{271E809E-E26A-4041-9A4F-53815507D871}" type="presOf" srcId="{4D6B18D0-23A5-4123-B128-DE756F2B67C8}" destId="{065F4F1B-982B-4DB2-B716-D59029CA801B}" srcOrd="1" destOrd="0" presId="urn:microsoft.com/office/officeart/2005/8/layout/vList4"/>
    <dgm:cxn modelId="{2564F3A3-AABC-4006-814E-487908F2F71F}" type="presOf" srcId="{036171E8-4AC8-4908-BBFB-C7D5EEAFEC64}" destId="{0222A08A-92C6-4648-AACE-CE1325868BDA}" srcOrd="1" destOrd="0" presId="urn:microsoft.com/office/officeart/2005/8/layout/vList4"/>
    <dgm:cxn modelId="{AD57B3D3-8268-4894-AA12-E8208626AF31}" srcId="{E0E5346D-8AEE-47A2-83B3-CC0FBEF9149A}" destId="{4D6B18D0-23A5-4123-B128-DE756F2B67C8}" srcOrd="2" destOrd="0" parTransId="{7452F0E3-D987-447A-8765-BBFCC9B78344}" sibTransId="{692409FF-D500-4705-BC94-7F31B5EBABD2}"/>
    <dgm:cxn modelId="{AB4AE9D4-9D99-4D73-B0EA-344C0694BE1E}" type="presOf" srcId="{B395AC49-DC80-40BF-AFEF-A3790FC78C8D}" destId="{E64E1205-071D-47AB-A52E-4F2C9F5591B7}" srcOrd="1" destOrd="0" presId="urn:microsoft.com/office/officeart/2005/8/layout/vList4"/>
    <dgm:cxn modelId="{27D796E6-5BC6-4541-8D4A-3BA45940BC7A}" type="presOf" srcId="{E0E5346D-8AEE-47A2-83B3-CC0FBEF9149A}" destId="{BAF3DDD9-6AAA-432C-BB30-73CE5CBCBC8E}" srcOrd="0" destOrd="0" presId="urn:microsoft.com/office/officeart/2005/8/layout/vList4"/>
    <dgm:cxn modelId="{FC8D546D-1C60-4AEC-AC13-0D630632B2F9}" type="presParOf" srcId="{BAF3DDD9-6AAA-432C-BB30-73CE5CBCBC8E}" destId="{6E6A029C-4E44-4164-991C-9235AD2A9212}" srcOrd="0" destOrd="0" presId="urn:microsoft.com/office/officeart/2005/8/layout/vList4"/>
    <dgm:cxn modelId="{6F767D27-E908-4F59-BCC4-F1B15DC5E249}" type="presParOf" srcId="{6E6A029C-4E44-4164-991C-9235AD2A9212}" destId="{EDE7A148-6866-47A2-8E87-CA3FC4AF97E2}" srcOrd="0" destOrd="0" presId="urn:microsoft.com/office/officeart/2005/8/layout/vList4"/>
    <dgm:cxn modelId="{F0F00494-0099-4D09-9FB5-FB3D66394C81}" type="presParOf" srcId="{6E6A029C-4E44-4164-991C-9235AD2A9212}" destId="{CE5855D6-121B-44E2-8647-207F35118ADA}" srcOrd="1" destOrd="0" presId="urn:microsoft.com/office/officeart/2005/8/layout/vList4"/>
    <dgm:cxn modelId="{AE491059-5841-4647-AC59-E247B4CC0CAF}" type="presParOf" srcId="{6E6A029C-4E44-4164-991C-9235AD2A9212}" destId="{E64E1205-071D-47AB-A52E-4F2C9F5591B7}" srcOrd="2" destOrd="0" presId="urn:microsoft.com/office/officeart/2005/8/layout/vList4"/>
    <dgm:cxn modelId="{0994B69D-3048-4091-9561-F4B6082100D1}" type="presParOf" srcId="{BAF3DDD9-6AAA-432C-BB30-73CE5CBCBC8E}" destId="{F4422393-5266-40B3-950E-5CBA7611D732}" srcOrd="1" destOrd="0" presId="urn:microsoft.com/office/officeart/2005/8/layout/vList4"/>
    <dgm:cxn modelId="{34FF2CBB-DD4E-4283-BE95-488E3C08321D}" type="presParOf" srcId="{BAF3DDD9-6AAA-432C-BB30-73CE5CBCBC8E}" destId="{37C51077-3CD3-4EB2-A30C-1E7C1D1A4F5D}" srcOrd="2" destOrd="0" presId="urn:microsoft.com/office/officeart/2005/8/layout/vList4"/>
    <dgm:cxn modelId="{E53E995C-10E6-4D19-BBA4-EDFBE71E031D}" type="presParOf" srcId="{37C51077-3CD3-4EB2-A30C-1E7C1D1A4F5D}" destId="{26CE3603-15EB-40A9-B15F-086B908B6CA2}" srcOrd="0" destOrd="0" presId="urn:microsoft.com/office/officeart/2005/8/layout/vList4"/>
    <dgm:cxn modelId="{8FC5DBB3-099E-4373-A4D4-75B880DFF01F}" type="presParOf" srcId="{37C51077-3CD3-4EB2-A30C-1E7C1D1A4F5D}" destId="{998569D7-E206-406C-87A3-C52EC2C02FB6}" srcOrd="1" destOrd="0" presId="urn:microsoft.com/office/officeart/2005/8/layout/vList4"/>
    <dgm:cxn modelId="{762D57C2-7337-4F06-AA0D-1DDB39CBEB2A}" type="presParOf" srcId="{37C51077-3CD3-4EB2-A30C-1E7C1D1A4F5D}" destId="{6E51B401-5414-4D00-9B53-4BA65E1DD498}" srcOrd="2" destOrd="0" presId="urn:microsoft.com/office/officeart/2005/8/layout/vList4"/>
    <dgm:cxn modelId="{90977FC3-0B96-41EF-9C60-78776BEB1233}" type="presParOf" srcId="{BAF3DDD9-6AAA-432C-BB30-73CE5CBCBC8E}" destId="{5D2AEAB1-42AA-490A-AFA7-AC8B2FE1A8F3}" srcOrd="3" destOrd="0" presId="urn:microsoft.com/office/officeart/2005/8/layout/vList4"/>
    <dgm:cxn modelId="{496ED6F6-8195-4986-AEC1-653DE38CAE47}" type="presParOf" srcId="{BAF3DDD9-6AAA-432C-BB30-73CE5CBCBC8E}" destId="{DE7E2D37-E1BB-460F-B291-E1DAB48279FC}" srcOrd="4" destOrd="0" presId="urn:microsoft.com/office/officeart/2005/8/layout/vList4"/>
    <dgm:cxn modelId="{26A40970-FF66-473B-A5D0-0FD084900946}" type="presParOf" srcId="{DE7E2D37-E1BB-460F-B291-E1DAB48279FC}" destId="{5B33D696-95F9-4516-B6B4-584F681C0037}" srcOrd="0" destOrd="0" presId="urn:microsoft.com/office/officeart/2005/8/layout/vList4"/>
    <dgm:cxn modelId="{4D066E61-DD95-4245-9C11-D8D5E338D331}" type="presParOf" srcId="{DE7E2D37-E1BB-460F-B291-E1DAB48279FC}" destId="{C1B6D10A-40B6-47F5-91ED-79046E1E9D88}" srcOrd="1" destOrd="0" presId="urn:microsoft.com/office/officeart/2005/8/layout/vList4"/>
    <dgm:cxn modelId="{8FC6CAE4-0EC2-47C2-90AF-E98FCAEDE13D}" type="presParOf" srcId="{DE7E2D37-E1BB-460F-B291-E1DAB48279FC}" destId="{065F4F1B-982B-4DB2-B716-D59029CA801B}" srcOrd="2" destOrd="0" presId="urn:microsoft.com/office/officeart/2005/8/layout/vList4"/>
    <dgm:cxn modelId="{B672548A-8198-47CF-BF8A-ED2CD6861A33}" type="presParOf" srcId="{BAF3DDD9-6AAA-432C-BB30-73CE5CBCBC8E}" destId="{44072F65-F90E-4FFE-895A-A4DFFAF1C76B}" srcOrd="5" destOrd="0" presId="urn:microsoft.com/office/officeart/2005/8/layout/vList4"/>
    <dgm:cxn modelId="{DBC351A8-3DB9-420B-B1B3-BFF312A7583A}" type="presParOf" srcId="{BAF3DDD9-6AAA-432C-BB30-73CE5CBCBC8E}" destId="{719FA5B5-8093-4A2E-A75A-B125115F8087}" srcOrd="6" destOrd="0" presId="urn:microsoft.com/office/officeart/2005/8/layout/vList4"/>
    <dgm:cxn modelId="{449D2FF4-DB9B-4D68-A797-DFFA8E60595D}" type="presParOf" srcId="{719FA5B5-8093-4A2E-A75A-B125115F8087}" destId="{7F93F11B-54E7-4F60-A7A0-46E0B48787F2}" srcOrd="0" destOrd="0" presId="urn:microsoft.com/office/officeart/2005/8/layout/vList4"/>
    <dgm:cxn modelId="{52F6C710-BCD4-482A-AF53-C27D46B641AA}" type="presParOf" srcId="{719FA5B5-8093-4A2E-A75A-B125115F8087}" destId="{8767F9A6-4224-4F18-98C9-9EDA165B1757}" srcOrd="1" destOrd="0" presId="urn:microsoft.com/office/officeart/2005/8/layout/vList4"/>
    <dgm:cxn modelId="{E3B1BD06-E167-4CBC-B191-D03A0F934E98}" type="presParOf" srcId="{719FA5B5-8093-4A2E-A75A-B125115F8087}" destId="{0222A08A-92C6-4648-AACE-CE1325868BDA}" srcOrd="2" destOrd="0" presId="urn:microsoft.com/office/officeart/2005/8/layout/vList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3DC370-1945-A549-8382-54F3618A093C}">
      <dsp:nvSpPr>
        <dsp:cNvPr id="0" name=""/>
        <dsp:cNvSpPr/>
      </dsp:nvSpPr>
      <dsp:spPr>
        <a:xfrm rot="10800000">
          <a:off x="1761353" y="24339"/>
          <a:ext cx="5405120" cy="914717"/>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65" tIns="53340" rIns="99568" bIns="53340" numCol="1" spcCol="1270" anchor="ctr" anchorCtr="0">
          <a:noAutofit/>
        </a:bodyPr>
        <a:lstStyle/>
        <a:p>
          <a:pPr marL="0" lvl="0" indent="0" algn="ctr" defTabSz="622300">
            <a:lnSpc>
              <a:spcPct val="90000"/>
            </a:lnSpc>
            <a:spcBef>
              <a:spcPct val="0"/>
            </a:spcBef>
            <a:spcAft>
              <a:spcPct val="35000"/>
            </a:spcAft>
            <a:buNone/>
          </a:pPr>
          <a:r>
            <a:rPr lang="it-IT" sz="1400" kern="1200">
              <a:effectLst/>
              <a:latin typeface="Candara"/>
              <a:cs typeface="Aharoni"/>
            </a:rPr>
            <a:t>Aumento vendite di prodotti finanziari</a:t>
          </a:r>
          <a:endParaRPr lang="it-IT" sz="1400" kern="1200">
            <a:latin typeface="Candara"/>
            <a:cs typeface="Aharoni"/>
          </a:endParaRPr>
        </a:p>
      </dsp:txBody>
      <dsp:txXfrm rot="10800000">
        <a:off x="1990032" y="24339"/>
        <a:ext cx="5176441" cy="914717"/>
      </dsp:txXfrm>
    </dsp:sp>
    <dsp:sp modelId="{07557CA6-62CC-0643-902D-527F014FA19B}">
      <dsp:nvSpPr>
        <dsp:cNvPr id="0" name=""/>
        <dsp:cNvSpPr/>
      </dsp:nvSpPr>
      <dsp:spPr>
        <a:xfrm>
          <a:off x="744152" y="31346"/>
          <a:ext cx="914717" cy="914717"/>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EF9747-3B56-F949-BB6D-E2458CE45F04}">
      <dsp:nvSpPr>
        <dsp:cNvPr id="0" name=""/>
        <dsp:cNvSpPr/>
      </dsp:nvSpPr>
      <dsp:spPr>
        <a:xfrm rot="10800000">
          <a:off x="1761353" y="1188965"/>
          <a:ext cx="5405120" cy="914717"/>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65" tIns="53340" rIns="99568" bIns="53340" numCol="1" spcCol="1270" anchor="ctr" anchorCtr="0">
          <a:noAutofit/>
        </a:bodyPr>
        <a:lstStyle/>
        <a:p>
          <a:pPr marL="0" lvl="0" indent="0" algn="ctr" defTabSz="622300">
            <a:lnSpc>
              <a:spcPct val="90000"/>
            </a:lnSpc>
            <a:spcBef>
              <a:spcPct val="0"/>
            </a:spcBef>
            <a:spcAft>
              <a:spcPct val="35000"/>
            </a:spcAft>
            <a:buNone/>
          </a:pPr>
          <a:r>
            <a:rPr lang="it-IT" sz="1400" kern="1200">
              <a:effectLst/>
              <a:latin typeface="Candara"/>
              <a:cs typeface="Aharoni"/>
            </a:rPr>
            <a:t>Attrazioni nuovi clienti</a:t>
          </a:r>
        </a:p>
        <a:p>
          <a:pPr marL="0" lvl="0" indent="0" algn="ctr" defTabSz="622300">
            <a:lnSpc>
              <a:spcPct val="90000"/>
            </a:lnSpc>
            <a:spcBef>
              <a:spcPct val="0"/>
            </a:spcBef>
            <a:spcAft>
              <a:spcPct val="35000"/>
            </a:spcAft>
            <a:buNone/>
          </a:pPr>
          <a:r>
            <a:rPr lang="it-IT" sz="1400" kern="1200">
              <a:effectLst/>
              <a:latin typeface="Candara"/>
              <a:cs typeface="Aharoni"/>
            </a:rPr>
            <a:t>Incremento masse gestite</a:t>
          </a:r>
        </a:p>
        <a:p>
          <a:pPr marL="0" lvl="0" indent="0" algn="ctr" defTabSz="622300">
            <a:lnSpc>
              <a:spcPct val="90000"/>
            </a:lnSpc>
            <a:spcBef>
              <a:spcPct val="0"/>
            </a:spcBef>
            <a:spcAft>
              <a:spcPct val="35000"/>
            </a:spcAft>
            <a:buNone/>
          </a:pPr>
          <a:r>
            <a:rPr lang="it-IT" sz="1400" kern="1200">
              <a:effectLst/>
              <a:latin typeface="Candara"/>
              <a:cs typeface="Aharoni"/>
            </a:rPr>
            <a:t>Retention</a:t>
          </a:r>
          <a:endParaRPr lang="it-IT" sz="1400" kern="1200">
            <a:latin typeface="Candara"/>
            <a:cs typeface="Aharoni"/>
          </a:endParaRPr>
        </a:p>
      </dsp:txBody>
      <dsp:txXfrm rot="10800000">
        <a:off x="1990032" y="1188965"/>
        <a:ext cx="5176441" cy="914717"/>
      </dsp:txXfrm>
    </dsp:sp>
    <dsp:sp modelId="{B04F6DD0-158D-5B4D-BD54-A05A958E470A}">
      <dsp:nvSpPr>
        <dsp:cNvPr id="0" name=""/>
        <dsp:cNvSpPr/>
      </dsp:nvSpPr>
      <dsp:spPr>
        <a:xfrm>
          <a:off x="732617" y="1197508"/>
          <a:ext cx="914717" cy="914717"/>
        </a:xfrm>
        <a:prstGeom prst="ellipse">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C166C0-AB2D-8C4C-8CDA-950C73DABED0}">
      <dsp:nvSpPr>
        <dsp:cNvPr id="0" name=""/>
        <dsp:cNvSpPr/>
      </dsp:nvSpPr>
      <dsp:spPr>
        <a:xfrm rot="10800000">
          <a:off x="1761865" y="2377757"/>
          <a:ext cx="5405120" cy="914717"/>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65" tIns="53340" rIns="99568" bIns="53340" numCol="1" spcCol="1270" anchor="ctr" anchorCtr="0">
          <a:noAutofit/>
        </a:bodyPr>
        <a:lstStyle/>
        <a:p>
          <a:pPr marL="0" lvl="0" indent="0" algn="ctr" defTabSz="622300">
            <a:lnSpc>
              <a:spcPct val="90000"/>
            </a:lnSpc>
            <a:spcBef>
              <a:spcPct val="0"/>
            </a:spcBef>
            <a:spcAft>
              <a:spcPct val="35000"/>
            </a:spcAft>
            <a:buNone/>
          </a:pPr>
          <a:r>
            <a:rPr lang="it-IT" sz="1400" kern="1200">
              <a:effectLst/>
              <a:latin typeface="Candara"/>
              <a:cs typeface="Aharoni"/>
            </a:rPr>
            <a:t>Di</a:t>
          </a:r>
          <a:r>
            <a:rPr lang="it-IT" sz="1400" kern="1200"/>
            <a:t>minuzione depositi che non generano ricavi per la banca</a:t>
          </a:r>
          <a:endParaRPr lang="it-IT" sz="1400" kern="1200">
            <a:effectLst/>
            <a:latin typeface="Candara" panose="020E0502030303020204" pitchFamily="34" charset="0"/>
            <a:cs typeface="Aharoni" panose="02010803020104030203" pitchFamily="2" charset="-79"/>
          </a:endParaRPr>
        </a:p>
      </dsp:txBody>
      <dsp:txXfrm rot="10800000">
        <a:off x="1990544" y="2377757"/>
        <a:ext cx="5176441" cy="914717"/>
      </dsp:txXfrm>
    </dsp:sp>
    <dsp:sp modelId="{53E46F89-86A1-9642-BF97-96C4A96781A8}">
      <dsp:nvSpPr>
        <dsp:cNvPr id="0" name=""/>
        <dsp:cNvSpPr/>
      </dsp:nvSpPr>
      <dsp:spPr>
        <a:xfrm>
          <a:off x="732105" y="2385275"/>
          <a:ext cx="916766" cy="916766"/>
        </a:xfrm>
        <a:prstGeom prst="ellipse">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E61715EE-D9CF-41BC-A5EE-88D46B1E54FF}">
      <dsp:nvSpPr>
        <dsp:cNvPr id="0" name=""/>
        <dsp:cNvSpPr/>
      </dsp:nvSpPr>
      <dsp:spPr>
        <a:xfrm rot="10800000">
          <a:off x="1747408" y="3556249"/>
          <a:ext cx="5405120" cy="914717"/>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65" tIns="53340" rIns="99568" bIns="53340" numCol="1" spcCol="1270" anchor="ctr" anchorCtr="0">
          <a:noAutofit/>
        </a:bodyPr>
        <a:lstStyle/>
        <a:p>
          <a:pPr marL="0" lvl="0" indent="0" algn="ctr" defTabSz="622300">
            <a:lnSpc>
              <a:spcPct val="90000"/>
            </a:lnSpc>
            <a:spcBef>
              <a:spcPct val="0"/>
            </a:spcBef>
            <a:spcAft>
              <a:spcPct val="35000"/>
            </a:spcAft>
            <a:buNone/>
          </a:pPr>
          <a:r>
            <a:rPr lang="it-IT" sz="1400" kern="1200">
              <a:effectLst/>
              <a:latin typeface="Candara"/>
              <a:cs typeface="Aharoni"/>
            </a:rPr>
            <a:t>Automazione dei processi</a:t>
          </a:r>
          <a:endParaRPr lang="it-IT" sz="1400" kern="1200" dirty="0">
            <a:effectLst/>
            <a:latin typeface="Candara"/>
            <a:cs typeface="Aharoni"/>
          </a:endParaRPr>
        </a:p>
      </dsp:txBody>
      <dsp:txXfrm rot="10800000">
        <a:off x="1976087" y="3556249"/>
        <a:ext cx="5176441" cy="914717"/>
      </dsp:txXfrm>
    </dsp:sp>
    <dsp:sp modelId="{48177872-ED69-478D-8B52-3AE808FB63E3}">
      <dsp:nvSpPr>
        <dsp:cNvPr id="0" name=""/>
        <dsp:cNvSpPr/>
      </dsp:nvSpPr>
      <dsp:spPr>
        <a:xfrm>
          <a:off x="734611" y="3576848"/>
          <a:ext cx="914717" cy="914717"/>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851AEC-E576-43A4-91D5-39390CC2115F}">
      <dsp:nvSpPr>
        <dsp:cNvPr id="0" name=""/>
        <dsp:cNvSpPr/>
      </dsp:nvSpPr>
      <dsp:spPr>
        <a:xfrm rot="10800000">
          <a:off x="1776719" y="4757572"/>
          <a:ext cx="5405120" cy="914717"/>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65" tIns="53340" rIns="99568" bIns="53340" numCol="1" spcCol="1270" anchor="ctr" anchorCtr="0">
          <a:noAutofit/>
        </a:bodyPr>
        <a:lstStyle/>
        <a:p>
          <a:pPr marL="0" lvl="0" indent="0" algn="ctr" defTabSz="622300">
            <a:lnSpc>
              <a:spcPct val="90000"/>
            </a:lnSpc>
            <a:spcBef>
              <a:spcPct val="0"/>
            </a:spcBef>
            <a:spcAft>
              <a:spcPct val="35000"/>
            </a:spcAft>
            <a:buNone/>
          </a:pPr>
          <a:r>
            <a:rPr lang="it-IT" sz="1400" kern="1200">
              <a:effectLst/>
              <a:latin typeface="Candara"/>
              <a:cs typeface="Aharoni"/>
            </a:rPr>
            <a:t>Ottimizzazione delle operazioni</a:t>
          </a:r>
          <a:endParaRPr lang="it-IT" sz="1400" kern="1200" dirty="0">
            <a:effectLst/>
            <a:latin typeface="Candara"/>
            <a:cs typeface="Aharoni"/>
          </a:endParaRPr>
        </a:p>
      </dsp:txBody>
      <dsp:txXfrm rot="10800000">
        <a:off x="2005398" y="4757572"/>
        <a:ext cx="5176441" cy="914717"/>
      </dsp:txXfrm>
    </dsp:sp>
    <dsp:sp modelId="{96D0AE44-56F8-4243-A9E8-E596A3643B08}">
      <dsp:nvSpPr>
        <dsp:cNvPr id="0" name=""/>
        <dsp:cNvSpPr/>
      </dsp:nvSpPr>
      <dsp:spPr>
        <a:xfrm>
          <a:off x="734812" y="4757572"/>
          <a:ext cx="913912" cy="914717"/>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230F3D-287E-4A11-B322-9C4F0D1529F0}">
      <dsp:nvSpPr>
        <dsp:cNvPr id="0" name=""/>
        <dsp:cNvSpPr/>
      </dsp:nvSpPr>
      <dsp:spPr>
        <a:xfrm rot="10800000">
          <a:off x="1786919" y="5873507"/>
          <a:ext cx="5405120" cy="914717"/>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65" tIns="53340" rIns="99568" bIns="53340" numCol="1" spcCol="1270" anchor="ctr" anchorCtr="0">
          <a:noAutofit/>
        </a:bodyPr>
        <a:lstStyle/>
        <a:p>
          <a:pPr marL="0" lvl="0" indent="0" algn="ctr" defTabSz="622300" rtl="0">
            <a:lnSpc>
              <a:spcPct val="90000"/>
            </a:lnSpc>
            <a:spcBef>
              <a:spcPct val="0"/>
            </a:spcBef>
            <a:spcAft>
              <a:spcPct val="35000"/>
            </a:spcAft>
            <a:buNone/>
          </a:pPr>
          <a:r>
            <a:rPr lang="it-IT" sz="1400" kern="1200" dirty="0">
              <a:solidFill>
                <a:schemeClr val="bg1"/>
              </a:solidFill>
              <a:effectLst/>
              <a:latin typeface="Candara"/>
            </a:rPr>
            <a:t>Impatto macroeconomico: Vantaggio per le aziende derivante dalla  maggiore facilità di accesso al capitale di rischio rispetto al capitale di debito </a:t>
          </a:r>
          <a:r>
            <a:rPr lang="it-IT" sz="1400" kern="1200" dirty="0">
              <a:solidFill>
                <a:schemeClr val="bg1"/>
              </a:solidFill>
              <a:effectLst/>
              <a:latin typeface="Candara"/>
              <a:cs typeface="Aharoni"/>
            </a:rPr>
            <a:t>;  (vd. punto 1) (es.azioni)</a:t>
          </a:r>
        </a:p>
      </dsp:txBody>
      <dsp:txXfrm rot="10800000">
        <a:off x="2015598" y="5873507"/>
        <a:ext cx="5176441" cy="914717"/>
      </dsp:txXfrm>
    </dsp:sp>
    <dsp:sp modelId="{66AEB99E-3C89-4DF1-80D0-EEB9DF4F07C0}">
      <dsp:nvSpPr>
        <dsp:cNvPr id="0" name=""/>
        <dsp:cNvSpPr/>
      </dsp:nvSpPr>
      <dsp:spPr>
        <a:xfrm>
          <a:off x="739770" y="5865375"/>
          <a:ext cx="914717" cy="914717"/>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E25AE-F425-47C2-8866-3CBC0AB2E171}">
      <dsp:nvSpPr>
        <dsp:cNvPr id="0" name=""/>
        <dsp:cNvSpPr/>
      </dsp:nvSpPr>
      <dsp:spPr>
        <a:xfrm>
          <a:off x="0" y="575"/>
          <a:ext cx="5125277" cy="13476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7F9B0D-6584-4779-A177-B8A38CA52066}">
      <dsp:nvSpPr>
        <dsp:cNvPr id="0" name=""/>
        <dsp:cNvSpPr/>
      </dsp:nvSpPr>
      <dsp:spPr>
        <a:xfrm>
          <a:off x="407650" y="303787"/>
          <a:ext cx="741183" cy="741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03A899-8213-4C1E-A37F-2A874CD0D031}">
      <dsp:nvSpPr>
        <dsp:cNvPr id="0" name=""/>
        <dsp:cNvSpPr/>
      </dsp:nvSpPr>
      <dsp:spPr>
        <a:xfrm>
          <a:off x="1556484" y="575"/>
          <a:ext cx="3568792" cy="1347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622" tIns="142622" rIns="142622" bIns="142622" numCol="1" spcCol="1270" anchor="ctr" anchorCtr="0">
          <a:noAutofit/>
        </a:bodyPr>
        <a:lstStyle/>
        <a:p>
          <a:pPr marL="0" lvl="0" indent="0" algn="l" defTabSz="1111250">
            <a:lnSpc>
              <a:spcPct val="100000"/>
            </a:lnSpc>
            <a:spcBef>
              <a:spcPct val="0"/>
            </a:spcBef>
            <a:spcAft>
              <a:spcPct val="35000"/>
            </a:spcAft>
            <a:buNone/>
          </a:pPr>
          <a:r>
            <a:rPr lang="it-IT" sz="2500" b="1" i="0" kern="1200">
              <a:latin typeface="Candara"/>
            </a:rPr>
            <a:t>Personalizzazione Migliorata</a:t>
          </a:r>
          <a:endParaRPr lang="en-US" sz="2500" kern="1200">
            <a:latin typeface="Candara"/>
          </a:endParaRPr>
        </a:p>
      </dsp:txBody>
      <dsp:txXfrm>
        <a:off x="1556484" y="575"/>
        <a:ext cx="3568792" cy="1347606"/>
      </dsp:txXfrm>
    </dsp:sp>
    <dsp:sp modelId="{C55E557A-EE3B-46FE-88F5-39FA52BC69A2}">
      <dsp:nvSpPr>
        <dsp:cNvPr id="0" name=""/>
        <dsp:cNvSpPr/>
      </dsp:nvSpPr>
      <dsp:spPr>
        <a:xfrm>
          <a:off x="0" y="1685083"/>
          <a:ext cx="5125277" cy="13476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D91EB8-9E91-41CB-83E9-870789B2FDF4}">
      <dsp:nvSpPr>
        <dsp:cNvPr id="0" name=""/>
        <dsp:cNvSpPr/>
      </dsp:nvSpPr>
      <dsp:spPr>
        <a:xfrm>
          <a:off x="407650" y="1988294"/>
          <a:ext cx="741183" cy="741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428148-4D44-43BE-BD4B-565FA3C2F5FA}">
      <dsp:nvSpPr>
        <dsp:cNvPr id="0" name=""/>
        <dsp:cNvSpPr/>
      </dsp:nvSpPr>
      <dsp:spPr>
        <a:xfrm>
          <a:off x="1556484" y="1685083"/>
          <a:ext cx="3568792" cy="1347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622" tIns="142622" rIns="142622" bIns="142622" numCol="1" spcCol="1270" anchor="ctr" anchorCtr="0">
          <a:noAutofit/>
        </a:bodyPr>
        <a:lstStyle/>
        <a:p>
          <a:pPr marL="0" lvl="0" indent="0" algn="l" defTabSz="1111250">
            <a:lnSpc>
              <a:spcPct val="100000"/>
            </a:lnSpc>
            <a:spcBef>
              <a:spcPct val="0"/>
            </a:spcBef>
            <a:spcAft>
              <a:spcPct val="35000"/>
            </a:spcAft>
            <a:buNone/>
          </a:pPr>
          <a:r>
            <a:rPr lang="it-IT" sz="2500" b="1" i="0" kern="1200">
              <a:latin typeface="Candara"/>
            </a:rPr>
            <a:t>Efficienza Operativa</a:t>
          </a:r>
          <a:endParaRPr lang="en-US" sz="2500" kern="1200">
            <a:latin typeface="Candara"/>
          </a:endParaRPr>
        </a:p>
      </dsp:txBody>
      <dsp:txXfrm>
        <a:off x="1556484" y="1685083"/>
        <a:ext cx="3568792" cy="1347606"/>
      </dsp:txXfrm>
    </dsp:sp>
    <dsp:sp modelId="{5F777BEC-073D-4D4D-9A67-EC9A702D8D23}">
      <dsp:nvSpPr>
        <dsp:cNvPr id="0" name=""/>
        <dsp:cNvSpPr/>
      </dsp:nvSpPr>
      <dsp:spPr>
        <a:xfrm>
          <a:off x="0" y="3369591"/>
          <a:ext cx="5125277" cy="13476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CBCA65-B4AF-47D4-A42A-C4C9D1697B76}">
      <dsp:nvSpPr>
        <dsp:cNvPr id="0" name=""/>
        <dsp:cNvSpPr/>
      </dsp:nvSpPr>
      <dsp:spPr>
        <a:xfrm>
          <a:off x="407650" y="3672802"/>
          <a:ext cx="741183" cy="741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A28EB2-DF08-482E-9499-7A3F70B0A4E4}">
      <dsp:nvSpPr>
        <dsp:cNvPr id="0" name=""/>
        <dsp:cNvSpPr/>
      </dsp:nvSpPr>
      <dsp:spPr>
        <a:xfrm>
          <a:off x="1556484" y="3369591"/>
          <a:ext cx="3568792" cy="1347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622" tIns="142622" rIns="142622" bIns="142622" numCol="1" spcCol="1270" anchor="ctr" anchorCtr="0">
          <a:noAutofit/>
        </a:bodyPr>
        <a:lstStyle/>
        <a:p>
          <a:pPr marL="0" lvl="0" indent="0" algn="l" defTabSz="1111250">
            <a:lnSpc>
              <a:spcPct val="100000"/>
            </a:lnSpc>
            <a:spcBef>
              <a:spcPct val="0"/>
            </a:spcBef>
            <a:spcAft>
              <a:spcPct val="35000"/>
            </a:spcAft>
            <a:buNone/>
          </a:pPr>
          <a:r>
            <a:rPr lang="it-IT" sz="2500" b="1" i="0" kern="1200">
              <a:latin typeface="Candara"/>
            </a:rPr>
            <a:t>Aumento delle Vendite</a:t>
          </a:r>
          <a:endParaRPr lang="en-US" sz="2500" kern="1200">
            <a:latin typeface="Candara"/>
          </a:endParaRPr>
        </a:p>
      </dsp:txBody>
      <dsp:txXfrm>
        <a:off x="1556484" y="3369591"/>
        <a:ext cx="3568792" cy="13476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7A148-6866-47A2-8E87-CA3FC4AF97E2}">
      <dsp:nvSpPr>
        <dsp:cNvPr id="0" name=""/>
        <dsp:cNvSpPr/>
      </dsp:nvSpPr>
      <dsp:spPr>
        <a:xfrm>
          <a:off x="0" y="15724"/>
          <a:ext cx="5448299" cy="109651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it-IT" sz="3000" b="1" i="0" kern="1200">
              <a:solidFill>
                <a:srgbClr val="ECECEC"/>
              </a:solidFill>
              <a:effectLst/>
              <a:latin typeface="Candara" panose="020E0502030303020204" pitchFamily="34" charset="0"/>
            </a:rPr>
            <a:t>Esperienza Utente Personalizzata</a:t>
          </a:r>
          <a:endParaRPr lang="it-IT" sz="3000" kern="1200">
            <a:latin typeface="Candara" panose="020E0502030303020204" pitchFamily="34" charset="0"/>
          </a:endParaRPr>
        </a:p>
      </dsp:txBody>
      <dsp:txXfrm>
        <a:off x="1199311" y="15724"/>
        <a:ext cx="4248987" cy="1096513"/>
      </dsp:txXfrm>
    </dsp:sp>
    <dsp:sp modelId="{CE5855D6-121B-44E2-8647-207F35118ADA}">
      <dsp:nvSpPr>
        <dsp:cNvPr id="0" name=""/>
        <dsp:cNvSpPr/>
      </dsp:nvSpPr>
      <dsp:spPr>
        <a:xfrm>
          <a:off x="109651" y="109651"/>
          <a:ext cx="1089659" cy="877211"/>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7000" b="-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CE3603-15EB-40A9-B15F-086B908B6CA2}">
      <dsp:nvSpPr>
        <dsp:cNvPr id="0" name=""/>
        <dsp:cNvSpPr/>
      </dsp:nvSpPr>
      <dsp:spPr>
        <a:xfrm>
          <a:off x="0" y="1206165"/>
          <a:ext cx="5448299" cy="109651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it-IT" sz="3000" b="1" i="0" kern="1200">
              <a:solidFill>
                <a:srgbClr val="ECECEC"/>
              </a:solidFill>
              <a:effectLst/>
              <a:latin typeface="Candara" panose="020E0502030303020204" pitchFamily="34" charset="0"/>
            </a:rPr>
            <a:t>Risparmio di Tempo</a:t>
          </a:r>
          <a:endParaRPr lang="it-IT" sz="3000" kern="1200">
            <a:latin typeface="Candara" panose="020E0502030303020204" pitchFamily="34" charset="0"/>
          </a:endParaRPr>
        </a:p>
      </dsp:txBody>
      <dsp:txXfrm>
        <a:off x="1199311" y="1206165"/>
        <a:ext cx="4248987" cy="1096513"/>
      </dsp:txXfrm>
    </dsp:sp>
    <dsp:sp modelId="{998569D7-E206-406C-87A3-C52EC2C02FB6}">
      <dsp:nvSpPr>
        <dsp:cNvPr id="0" name=""/>
        <dsp:cNvSpPr/>
      </dsp:nvSpPr>
      <dsp:spPr>
        <a:xfrm>
          <a:off x="109651" y="1315816"/>
          <a:ext cx="1089659" cy="877211"/>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7000" b="-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33D696-95F9-4516-B6B4-584F681C0037}">
      <dsp:nvSpPr>
        <dsp:cNvPr id="0" name=""/>
        <dsp:cNvSpPr/>
      </dsp:nvSpPr>
      <dsp:spPr>
        <a:xfrm>
          <a:off x="0" y="2412330"/>
          <a:ext cx="5448299" cy="109651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it-IT" sz="3000" b="1" i="0" kern="1200">
              <a:solidFill>
                <a:srgbClr val="ECECEC"/>
              </a:solidFill>
              <a:effectLst/>
              <a:latin typeface="Candara" panose="020E0502030303020204" pitchFamily="34" charset="0"/>
            </a:rPr>
            <a:t>Decisioni Più Informate</a:t>
          </a:r>
        </a:p>
      </dsp:txBody>
      <dsp:txXfrm>
        <a:off x="1199311" y="2412330"/>
        <a:ext cx="4248987" cy="1096513"/>
      </dsp:txXfrm>
    </dsp:sp>
    <dsp:sp modelId="{C1B6D10A-40B6-47F5-91ED-79046E1E9D88}">
      <dsp:nvSpPr>
        <dsp:cNvPr id="0" name=""/>
        <dsp:cNvSpPr/>
      </dsp:nvSpPr>
      <dsp:spPr>
        <a:xfrm>
          <a:off x="109651" y="2521981"/>
          <a:ext cx="1089659" cy="877211"/>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93F11B-54E7-4F60-A7A0-46E0B48787F2}">
      <dsp:nvSpPr>
        <dsp:cNvPr id="0" name=""/>
        <dsp:cNvSpPr/>
      </dsp:nvSpPr>
      <dsp:spPr>
        <a:xfrm>
          <a:off x="0" y="3618495"/>
          <a:ext cx="5448299" cy="109651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it-IT" sz="3000" b="1" i="0" kern="1200">
              <a:solidFill>
                <a:srgbClr val="ECECEC"/>
              </a:solidFill>
              <a:effectLst/>
              <a:latin typeface="Candara" panose="020E0502030303020204" pitchFamily="34" charset="0"/>
            </a:rPr>
            <a:t>Riduzione dello Stress Finanziario</a:t>
          </a:r>
          <a:endParaRPr lang="it-IT" sz="3000" kern="1200">
            <a:latin typeface="Candara" panose="020E0502030303020204" pitchFamily="34" charset="0"/>
          </a:endParaRPr>
        </a:p>
      </dsp:txBody>
      <dsp:txXfrm>
        <a:off x="1199311" y="3618495"/>
        <a:ext cx="4248987" cy="1096513"/>
      </dsp:txXfrm>
    </dsp:sp>
    <dsp:sp modelId="{8767F9A6-4224-4F18-98C9-9EDA165B1757}">
      <dsp:nvSpPr>
        <dsp:cNvPr id="0" name=""/>
        <dsp:cNvSpPr/>
      </dsp:nvSpPr>
      <dsp:spPr>
        <a:xfrm>
          <a:off x="109651" y="3728147"/>
          <a:ext cx="1089659" cy="877211"/>
        </a:xfrm>
        <a:prstGeom prst="roundRect">
          <a:avLst>
            <a:gd name="adj" fmla="val 1000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t="-7000" b="-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3922F-0809-774B-BBFD-B8AF5CBFDDDE}" type="datetimeFigureOut">
              <a:rPr lang="it-IT" smtClean="0"/>
              <a:t>03/04/24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692457-858C-1348-A72D-6BC0C245ABF7}" type="slidenum">
              <a:rPr lang="it-IT" smtClean="0"/>
              <a:t>‹N›</a:t>
            </a:fld>
            <a:endParaRPr lang="it-IT"/>
          </a:p>
        </p:txBody>
      </p:sp>
    </p:spTree>
    <p:extLst>
      <p:ext uri="{BB962C8B-B14F-4D97-AF65-F5344CB8AC3E}">
        <p14:creationId xmlns:p14="http://schemas.microsoft.com/office/powerpoint/2010/main" val="1516320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u="none" strike="noStrike">
                <a:solidFill>
                  <a:srgbClr val="ECECEC"/>
                </a:solidFill>
                <a:effectLst/>
                <a:latin typeface="Söhne"/>
              </a:rPr>
              <a:t>La parte del codice che si concentra sulla </a:t>
            </a:r>
            <a:r>
              <a:rPr lang="it-IT" b="0" i="0" u="none" strike="noStrike" err="1">
                <a:solidFill>
                  <a:srgbClr val="ECECEC"/>
                </a:solidFill>
                <a:effectLst/>
                <a:latin typeface="Söhne"/>
              </a:rPr>
              <a:t>Grid</a:t>
            </a:r>
            <a:r>
              <a:rPr lang="it-IT" b="0" i="0" u="none" strike="noStrike">
                <a:solidFill>
                  <a:srgbClr val="ECECEC"/>
                </a:solidFill>
                <a:effectLst/>
                <a:latin typeface="Söhne"/>
              </a:rPr>
              <a:t> Search con Cross-</a:t>
            </a:r>
            <a:r>
              <a:rPr lang="it-IT" b="0" i="0" u="none" strike="noStrike" err="1">
                <a:solidFill>
                  <a:srgbClr val="ECECEC"/>
                </a:solidFill>
                <a:effectLst/>
                <a:latin typeface="Söhne"/>
              </a:rPr>
              <a:t>Validation</a:t>
            </a:r>
            <a:r>
              <a:rPr lang="it-IT" b="0" i="0" u="none" strike="noStrike">
                <a:solidFill>
                  <a:srgbClr val="ECECEC"/>
                </a:solidFill>
                <a:effectLst/>
                <a:latin typeface="Söhne"/>
              </a:rPr>
              <a:t> e sulla valutazione del modello è cruciale per sviluppare un modello di machine learning robusto e affidabile.</a:t>
            </a:r>
          </a:p>
          <a:p>
            <a:endParaRPr lang="it-IT" b="0" i="0" u="none" strike="noStrike">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a:solidFill>
                  <a:srgbClr val="FF0000"/>
                </a:solidFill>
                <a:latin typeface="Candara" panose="020E0502030303020204" pitchFamily="34" charset="0"/>
              </a:rPr>
              <a:t>Dei parametri da inserire nella griglia si fornisce un range tale che verranno svolti dei tentativi di training con diverse combinazioni di parametri al fine di individuare il modello con lo score più elevato.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a:solidFill>
                <a:srgbClr val="FF0000"/>
              </a:solidFill>
              <a:latin typeface="Candara" panose="020E05020303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b="0" i="0" u="none" strike="noStrike">
                <a:solidFill>
                  <a:srgbClr val="ECECEC"/>
                </a:solidFill>
                <a:effectLst/>
                <a:latin typeface="Söhne"/>
              </a:rPr>
              <a:t>la performance è misurata attraverso l'area sotto la curva ROC (</a:t>
            </a:r>
            <a:r>
              <a:rPr lang="it-IT" err="1"/>
              <a:t>roc_auc</a:t>
            </a:r>
            <a:r>
              <a:rPr lang="it-IT" b="0" i="0" u="none" strike="noStrike">
                <a:solidFill>
                  <a:srgbClr val="ECECEC"/>
                </a:solidFill>
                <a:effectLst/>
                <a:latin typeface="Söhne"/>
              </a:rPr>
              <a:t>), una metrica comune per valutare la qualità dei modelli di classificazione, specialmente in contesti con classi sbilanciate.</a:t>
            </a:r>
            <a:endParaRPr lang="it-IT" sz="1200">
              <a:solidFill>
                <a:srgbClr val="FF0000"/>
              </a:solidFill>
              <a:latin typeface="Candara" panose="020E0502030303020204" pitchFamily="34" charset="0"/>
            </a:endParaRPr>
          </a:p>
          <a:p>
            <a:endParaRPr lang="it-IT" b="0" i="0" u="none" strike="noStrike">
              <a:solidFill>
                <a:srgbClr val="ECECEC"/>
              </a:solidFill>
              <a:effectLst/>
              <a:latin typeface="Söhne"/>
            </a:endParaRPr>
          </a:p>
          <a:p>
            <a:endParaRPr lang="it-IT" b="0" i="0" u="none" strike="noStrike">
              <a:solidFill>
                <a:srgbClr val="ECECEC"/>
              </a:solidFill>
              <a:effectLst/>
              <a:latin typeface="Söhne"/>
            </a:endParaRPr>
          </a:p>
          <a:p>
            <a:endParaRPr lang="it-IT"/>
          </a:p>
        </p:txBody>
      </p:sp>
      <p:sp>
        <p:nvSpPr>
          <p:cNvPr id="4" name="Segnaposto numero diapositiva 3"/>
          <p:cNvSpPr>
            <a:spLocks noGrp="1"/>
          </p:cNvSpPr>
          <p:nvPr>
            <p:ph type="sldNum" sz="quarter" idx="5"/>
          </p:nvPr>
        </p:nvSpPr>
        <p:spPr/>
        <p:txBody>
          <a:bodyPr/>
          <a:lstStyle/>
          <a:p>
            <a:fld id="{24692457-858C-1348-A72D-6BC0C245ABF7}" type="slidenum">
              <a:rPr lang="it-IT" smtClean="0"/>
              <a:t>7</a:t>
            </a:fld>
            <a:endParaRPr lang="it-IT"/>
          </a:p>
        </p:txBody>
      </p:sp>
    </p:spTree>
    <p:extLst>
      <p:ext uri="{BB962C8B-B14F-4D97-AF65-F5344CB8AC3E}">
        <p14:creationId xmlns:p14="http://schemas.microsoft.com/office/powerpoint/2010/main" val="2392078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4692457-858C-1348-A72D-6BC0C245ABF7}" type="slidenum">
              <a:rPr lang="it-IT" smtClean="0"/>
              <a:t>11</a:t>
            </a:fld>
            <a:endParaRPr lang="it-IT"/>
          </a:p>
        </p:txBody>
      </p:sp>
    </p:spTree>
    <p:extLst>
      <p:ext uri="{BB962C8B-B14F-4D97-AF65-F5344CB8AC3E}">
        <p14:creationId xmlns:p14="http://schemas.microsoft.com/office/powerpoint/2010/main" val="1335500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5FA4378-16DE-2EA6-F981-D26A7F980D7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58147D62-105B-3BBC-B322-596EE41B9E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2466DCD-E34A-6644-BF81-1C05D3DCA6EB}"/>
              </a:ext>
            </a:extLst>
          </p:cNvPr>
          <p:cNvSpPr>
            <a:spLocks noGrp="1"/>
          </p:cNvSpPr>
          <p:nvPr>
            <p:ph type="dt" sz="half" idx="10"/>
          </p:nvPr>
        </p:nvSpPr>
        <p:spPr/>
        <p:txBody>
          <a:bodyPr/>
          <a:lstStyle/>
          <a:p>
            <a:fld id="{67D1D8FB-1A7B-4675-AA86-008AF272A9DB}" type="datetimeFigureOut">
              <a:rPr lang="it-IT" smtClean="0"/>
              <a:t>03/04/24</a:t>
            </a:fld>
            <a:endParaRPr lang="it-IT"/>
          </a:p>
        </p:txBody>
      </p:sp>
      <p:sp>
        <p:nvSpPr>
          <p:cNvPr id="5" name="Segnaposto piè di pagina 4">
            <a:extLst>
              <a:ext uri="{FF2B5EF4-FFF2-40B4-BE49-F238E27FC236}">
                <a16:creationId xmlns:a16="http://schemas.microsoft.com/office/drawing/2014/main" id="{0B090DD5-CEE7-3E9A-75D7-F8799610932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4D3C9F0-7DF2-FC6D-680E-E3F0940676D0}"/>
              </a:ext>
            </a:extLst>
          </p:cNvPr>
          <p:cNvSpPr>
            <a:spLocks noGrp="1"/>
          </p:cNvSpPr>
          <p:nvPr>
            <p:ph type="sldNum" sz="quarter" idx="12"/>
          </p:nvPr>
        </p:nvSpPr>
        <p:spPr/>
        <p:txBody>
          <a:bodyPr/>
          <a:lstStyle/>
          <a:p>
            <a:fld id="{017C4D65-6186-41B3-8D7F-C986808E29AF}" type="slidenum">
              <a:rPr lang="it-IT" smtClean="0"/>
              <a:t>‹N›</a:t>
            </a:fld>
            <a:endParaRPr lang="it-IT"/>
          </a:p>
        </p:txBody>
      </p:sp>
    </p:spTree>
    <p:extLst>
      <p:ext uri="{BB962C8B-B14F-4D97-AF65-F5344CB8AC3E}">
        <p14:creationId xmlns:p14="http://schemas.microsoft.com/office/powerpoint/2010/main" val="140543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CFFA61-A232-F2E2-47FF-C221864ADF4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9FC839E-A09C-4D51-CD32-3B10936FFB0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3982C9E-E159-2311-18C6-F463F356039C}"/>
              </a:ext>
            </a:extLst>
          </p:cNvPr>
          <p:cNvSpPr>
            <a:spLocks noGrp="1"/>
          </p:cNvSpPr>
          <p:nvPr>
            <p:ph type="dt" sz="half" idx="10"/>
          </p:nvPr>
        </p:nvSpPr>
        <p:spPr/>
        <p:txBody>
          <a:bodyPr/>
          <a:lstStyle/>
          <a:p>
            <a:fld id="{67D1D8FB-1A7B-4675-AA86-008AF272A9DB}" type="datetimeFigureOut">
              <a:rPr lang="it-IT" smtClean="0"/>
              <a:t>03/04/24</a:t>
            </a:fld>
            <a:endParaRPr lang="it-IT"/>
          </a:p>
        </p:txBody>
      </p:sp>
      <p:sp>
        <p:nvSpPr>
          <p:cNvPr id="5" name="Segnaposto piè di pagina 4">
            <a:extLst>
              <a:ext uri="{FF2B5EF4-FFF2-40B4-BE49-F238E27FC236}">
                <a16:creationId xmlns:a16="http://schemas.microsoft.com/office/drawing/2014/main" id="{E531DD42-946E-0528-A0D8-16C96089E3C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E6E4561-3F70-5B85-2420-4BC077D95C1E}"/>
              </a:ext>
            </a:extLst>
          </p:cNvPr>
          <p:cNvSpPr>
            <a:spLocks noGrp="1"/>
          </p:cNvSpPr>
          <p:nvPr>
            <p:ph type="sldNum" sz="quarter" idx="12"/>
          </p:nvPr>
        </p:nvSpPr>
        <p:spPr/>
        <p:txBody>
          <a:bodyPr/>
          <a:lstStyle/>
          <a:p>
            <a:fld id="{017C4D65-6186-41B3-8D7F-C986808E29AF}" type="slidenum">
              <a:rPr lang="it-IT" smtClean="0"/>
              <a:t>‹N›</a:t>
            </a:fld>
            <a:endParaRPr lang="it-IT"/>
          </a:p>
        </p:txBody>
      </p:sp>
    </p:spTree>
    <p:extLst>
      <p:ext uri="{BB962C8B-B14F-4D97-AF65-F5344CB8AC3E}">
        <p14:creationId xmlns:p14="http://schemas.microsoft.com/office/powerpoint/2010/main" val="762185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CD73F9C-CD96-D35A-8164-5B0E73EFF9C6}"/>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A237C08-D77C-2D5B-5963-122C5FCCCA0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C87BCBF-B205-7940-83C4-5EEAF6EB7811}"/>
              </a:ext>
            </a:extLst>
          </p:cNvPr>
          <p:cNvSpPr>
            <a:spLocks noGrp="1"/>
          </p:cNvSpPr>
          <p:nvPr>
            <p:ph type="dt" sz="half" idx="10"/>
          </p:nvPr>
        </p:nvSpPr>
        <p:spPr/>
        <p:txBody>
          <a:bodyPr/>
          <a:lstStyle/>
          <a:p>
            <a:fld id="{67D1D8FB-1A7B-4675-AA86-008AF272A9DB}" type="datetimeFigureOut">
              <a:rPr lang="it-IT" smtClean="0"/>
              <a:t>03/04/24</a:t>
            </a:fld>
            <a:endParaRPr lang="it-IT"/>
          </a:p>
        </p:txBody>
      </p:sp>
      <p:sp>
        <p:nvSpPr>
          <p:cNvPr id="5" name="Segnaposto piè di pagina 4">
            <a:extLst>
              <a:ext uri="{FF2B5EF4-FFF2-40B4-BE49-F238E27FC236}">
                <a16:creationId xmlns:a16="http://schemas.microsoft.com/office/drawing/2014/main" id="{119D04F5-75DC-37E0-68D7-6F8B750E533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ED5B3A0-148E-5260-D512-A734106EF863}"/>
              </a:ext>
            </a:extLst>
          </p:cNvPr>
          <p:cNvSpPr>
            <a:spLocks noGrp="1"/>
          </p:cNvSpPr>
          <p:nvPr>
            <p:ph type="sldNum" sz="quarter" idx="12"/>
          </p:nvPr>
        </p:nvSpPr>
        <p:spPr/>
        <p:txBody>
          <a:bodyPr/>
          <a:lstStyle/>
          <a:p>
            <a:fld id="{017C4D65-6186-41B3-8D7F-C986808E29AF}" type="slidenum">
              <a:rPr lang="it-IT" smtClean="0"/>
              <a:t>‹N›</a:t>
            </a:fld>
            <a:endParaRPr lang="it-IT"/>
          </a:p>
        </p:txBody>
      </p:sp>
    </p:spTree>
    <p:extLst>
      <p:ext uri="{BB962C8B-B14F-4D97-AF65-F5344CB8AC3E}">
        <p14:creationId xmlns:p14="http://schemas.microsoft.com/office/powerpoint/2010/main" val="3933604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BDCD47-4DFB-CE44-D31C-7C2F2CFC314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8908947-0BA4-E06A-4591-CD4127EE42A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D92A44D-42C1-BEE2-F387-C12AAE4CA5BC}"/>
              </a:ext>
            </a:extLst>
          </p:cNvPr>
          <p:cNvSpPr>
            <a:spLocks noGrp="1"/>
          </p:cNvSpPr>
          <p:nvPr>
            <p:ph type="dt" sz="half" idx="10"/>
          </p:nvPr>
        </p:nvSpPr>
        <p:spPr/>
        <p:txBody>
          <a:bodyPr/>
          <a:lstStyle/>
          <a:p>
            <a:fld id="{67D1D8FB-1A7B-4675-AA86-008AF272A9DB}" type="datetimeFigureOut">
              <a:rPr lang="it-IT" smtClean="0"/>
              <a:t>03/04/24</a:t>
            </a:fld>
            <a:endParaRPr lang="it-IT"/>
          </a:p>
        </p:txBody>
      </p:sp>
      <p:sp>
        <p:nvSpPr>
          <p:cNvPr id="5" name="Segnaposto piè di pagina 4">
            <a:extLst>
              <a:ext uri="{FF2B5EF4-FFF2-40B4-BE49-F238E27FC236}">
                <a16:creationId xmlns:a16="http://schemas.microsoft.com/office/drawing/2014/main" id="{DBF01119-D45C-4173-D88B-C5F11D666E3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73998F4-F7DA-B79C-6D9F-4684DD5B6CFF}"/>
              </a:ext>
            </a:extLst>
          </p:cNvPr>
          <p:cNvSpPr>
            <a:spLocks noGrp="1"/>
          </p:cNvSpPr>
          <p:nvPr>
            <p:ph type="sldNum" sz="quarter" idx="12"/>
          </p:nvPr>
        </p:nvSpPr>
        <p:spPr/>
        <p:txBody>
          <a:bodyPr/>
          <a:lstStyle/>
          <a:p>
            <a:fld id="{017C4D65-6186-41B3-8D7F-C986808E29AF}" type="slidenum">
              <a:rPr lang="it-IT" smtClean="0"/>
              <a:t>‹N›</a:t>
            </a:fld>
            <a:endParaRPr lang="it-IT"/>
          </a:p>
        </p:txBody>
      </p:sp>
    </p:spTree>
    <p:extLst>
      <p:ext uri="{BB962C8B-B14F-4D97-AF65-F5344CB8AC3E}">
        <p14:creationId xmlns:p14="http://schemas.microsoft.com/office/powerpoint/2010/main" val="832188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962B16-3635-44A3-CF21-D6A8DB10170B}"/>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D4F7E6E8-95EC-ECB3-57FF-45CA9EDF37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6DC2187B-CEA8-4B56-6CCD-5C15DBF67DCA}"/>
              </a:ext>
            </a:extLst>
          </p:cNvPr>
          <p:cNvSpPr>
            <a:spLocks noGrp="1"/>
          </p:cNvSpPr>
          <p:nvPr>
            <p:ph type="dt" sz="half" idx="10"/>
          </p:nvPr>
        </p:nvSpPr>
        <p:spPr/>
        <p:txBody>
          <a:bodyPr/>
          <a:lstStyle/>
          <a:p>
            <a:fld id="{67D1D8FB-1A7B-4675-AA86-008AF272A9DB}" type="datetimeFigureOut">
              <a:rPr lang="it-IT" smtClean="0"/>
              <a:t>03/04/24</a:t>
            </a:fld>
            <a:endParaRPr lang="it-IT"/>
          </a:p>
        </p:txBody>
      </p:sp>
      <p:sp>
        <p:nvSpPr>
          <p:cNvPr id="5" name="Segnaposto piè di pagina 4">
            <a:extLst>
              <a:ext uri="{FF2B5EF4-FFF2-40B4-BE49-F238E27FC236}">
                <a16:creationId xmlns:a16="http://schemas.microsoft.com/office/drawing/2014/main" id="{F1AA77B7-63D7-9009-9F06-869F78FA66E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90FE13D-119A-9AFD-5951-BE1925DD44CC}"/>
              </a:ext>
            </a:extLst>
          </p:cNvPr>
          <p:cNvSpPr>
            <a:spLocks noGrp="1"/>
          </p:cNvSpPr>
          <p:nvPr>
            <p:ph type="sldNum" sz="quarter" idx="12"/>
          </p:nvPr>
        </p:nvSpPr>
        <p:spPr/>
        <p:txBody>
          <a:bodyPr/>
          <a:lstStyle/>
          <a:p>
            <a:fld id="{017C4D65-6186-41B3-8D7F-C986808E29AF}" type="slidenum">
              <a:rPr lang="it-IT" smtClean="0"/>
              <a:t>‹N›</a:t>
            </a:fld>
            <a:endParaRPr lang="it-IT"/>
          </a:p>
        </p:txBody>
      </p:sp>
    </p:spTree>
    <p:extLst>
      <p:ext uri="{BB962C8B-B14F-4D97-AF65-F5344CB8AC3E}">
        <p14:creationId xmlns:p14="http://schemas.microsoft.com/office/powerpoint/2010/main" val="2352316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2F2DBD-DAD6-1C8F-C9A9-9124CCA955A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16A29D9-200E-3F1F-86DD-9748FC064EAC}"/>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97B9246-7FF2-1510-1DAB-46BCD921839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0792530-46D2-5637-1074-21FCF9371EB9}"/>
              </a:ext>
            </a:extLst>
          </p:cNvPr>
          <p:cNvSpPr>
            <a:spLocks noGrp="1"/>
          </p:cNvSpPr>
          <p:nvPr>
            <p:ph type="dt" sz="half" idx="10"/>
          </p:nvPr>
        </p:nvSpPr>
        <p:spPr/>
        <p:txBody>
          <a:bodyPr/>
          <a:lstStyle/>
          <a:p>
            <a:fld id="{67D1D8FB-1A7B-4675-AA86-008AF272A9DB}" type="datetimeFigureOut">
              <a:rPr lang="it-IT" smtClean="0"/>
              <a:t>03/04/24</a:t>
            </a:fld>
            <a:endParaRPr lang="it-IT"/>
          </a:p>
        </p:txBody>
      </p:sp>
      <p:sp>
        <p:nvSpPr>
          <p:cNvPr id="6" name="Segnaposto piè di pagina 5">
            <a:extLst>
              <a:ext uri="{FF2B5EF4-FFF2-40B4-BE49-F238E27FC236}">
                <a16:creationId xmlns:a16="http://schemas.microsoft.com/office/drawing/2014/main" id="{997A8CF0-68DC-CFD9-9C1C-32843B6A698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4690682-F633-4E01-D4D8-9C1662D88DA1}"/>
              </a:ext>
            </a:extLst>
          </p:cNvPr>
          <p:cNvSpPr>
            <a:spLocks noGrp="1"/>
          </p:cNvSpPr>
          <p:nvPr>
            <p:ph type="sldNum" sz="quarter" idx="12"/>
          </p:nvPr>
        </p:nvSpPr>
        <p:spPr/>
        <p:txBody>
          <a:bodyPr/>
          <a:lstStyle/>
          <a:p>
            <a:fld id="{017C4D65-6186-41B3-8D7F-C986808E29AF}" type="slidenum">
              <a:rPr lang="it-IT" smtClean="0"/>
              <a:t>‹N›</a:t>
            </a:fld>
            <a:endParaRPr lang="it-IT"/>
          </a:p>
        </p:txBody>
      </p:sp>
    </p:spTree>
    <p:extLst>
      <p:ext uri="{BB962C8B-B14F-4D97-AF65-F5344CB8AC3E}">
        <p14:creationId xmlns:p14="http://schemas.microsoft.com/office/powerpoint/2010/main" val="1234785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C026C1-09AA-39F6-5B3A-E6AC015C9B6D}"/>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7488ACCB-CDF3-780F-803B-DFCEBE3610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E252FDD3-0D13-2D17-4CC5-7C1E939806F1}"/>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2F4EB63-CEAB-1248-7A85-0D537D3B87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FB7F998D-306E-5875-FE3D-8A752755DD8D}"/>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A9DD71D7-17E1-856E-C38A-4D94264B71A6}"/>
              </a:ext>
            </a:extLst>
          </p:cNvPr>
          <p:cNvSpPr>
            <a:spLocks noGrp="1"/>
          </p:cNvSpPr>
          <p:nvPr>
            <p:ph type="dt" sz="half" idx="10"/>
          </p:nvPr>
        </p:nvSpPr>
        <p:spPr/>
        <p:txBody>
          <a:bodyPr/>
          <a:lstStyle/>
          <a:p>
            <a:fld id="{67D1D8FB-1A7B-4675-AA86-008AF272A9DB}" type="datetimeFigureOut">
              <a:rPr lang="it-IT" smtClean="0"/>
              <a:t>03/04/24</a:t>
            </a:fld>
            <a:endParaRPr lang="it-IT"/>
          </a:p>
        </p:txBody>
      </p:sp>
      <p:sp>
        <p:nvSpPr>
          <p:cNvPr id="8" name="Segnaposto piè di pagina 7">
            <a:extLst>
              <a:ext uri="{FF2B5EF4-FFF2-40B4-BE49-F238E27FC236}">
                <a16:creationId xmlns:a16="http://schemas.microsoft.com/office/drawing/2014/main" id="{2D2D1EBE-7C39-242F-B746-0481484A7D96}"/>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614AF151-14F0-D909-11B5-7973EA3B475C}"/>
              </a:ext>
            </a:extLst>
          </p:cNvPr>
          <p:cNvSpPr>
            <a:spLocks noGrp="1"/>
          </p:cNvSpPr>
          <p:nvPr>
            <p:ph type="sldNum" sz="quarter" idx="12"/>
          </p:nvPr>
        </p:nvSpPr>
        <p:spPr/>
        <p:txBody>
          <a:bodyPr/>
          <a:lstStyle/>
          <a:p>
            <a:fld id="{017C4D65-6186-41B3-8D7F-C986808E29AF}" type="slidenum">
              <a:rPr lang="it-IT" smtClean="0"/>
              <a:t>‹N›</a:t>
            </a:fld>
            <a:endParaRPr lang="it-IT"/>
          </a:p>
        </p:txBody>
      </p:sp>
    </p:spTree>
    <p:extLst>
      <p:ext uri="{BB962C8B-B14F-4D97-AF65-F5344CB8AC3E}">
        <p14:creationId xmlns:p14="http://schemas.microsoft.com/office/powerpoint/2010/main" val="501471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1A9AF2-3572-A650-9D5F-11014246A11F}"/>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A8AF793E-1C8E-F383-68CA-6FEC536E8484}"/>
              </a:ext>
            </a:extLst>
          </p:cNvPr>
          <p:cNvSpPr>
            <a:spLocks noGrp="1"/>
          </p:cNvSpPr>
          <p:nvPr>
            <p:ph type="dt" sz="half" idx="10"/>
          </p:nvPr>
        </p:nvSpPr>
        <p:spPr/>
        <p:txBody>
          <a:bodyPr/>
          <a:lstStyle/>
          <a:p>
            <a:fld id="{67D1D8FB-1A7B-4675-AA86-008AF272A9DB}" type="datetimeFigureOut">
              <a:rPr lang="it-IT" smtClean="0"/>
              <a:t>03/04/24</a:t>
            </a:fld>
            <a:endParaRPr lang="it-IT"/>
          </a:p>
        </p:txBody>
      </p:sp>
      <p:sp>
        <p:nvSpPr>
          <p:cNvPr id="4" name="Segnaposto piè di pagina 3">
            <a:extLst>
              <a:ext uri="{FF2B5EF4-FFF2-40B4-BE49-F238E27FC236}">
                <a16:creationId xmlns:a16="http://schemas.microsoft.com/office/drawing/2014/main" id="{8FC5B6A9-A5AA-86AA-11C5-81070F595904}"/>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B6338F92-1A4F-7951-8369-611235FF16A3}"/>
              </a:ext>
            </a:extLst>
          </p:cNvPr>
          <p:cNvSpPr>
            <a:spLocks noGrp="1"/>
          </p:cNvSpPr>
          <p:nvPr>
            <p:ph type="sldNum" sz="quarter" idx="12"/>
          </p:nvPr>
        </p:nvSpPr>
        <p:spPr/>
        <p:txBody>
          <a:bodyPr/>
          <a:lstStyle/>
          <a:p>
            <a:fld id="{017C4D65-6186-41B3-8D7F-C986808E29AF}" type="slidenum">
              <a:rPr lang="it-IT" smtClean="0"/>
              <a:t>‹N›</a:t>
            </a:fld>
            <a:endParaRPr lang="it-IT"/>
          </a:p>
        </p:txBody>
      </p:sp>
    </p:spTree>
    <p:extLst>
      <p:ext uri="{BB962C8B-B14F-4D97-AF65-F5344CB8AC3E}">
        <p14:creationId xmlns:p14="http://schemas.microsoft.com/office/powerpoint/2010/main" val="2104005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D716E24-9095-19F7-B5A2-257B72D61EE4}"/>
              </a:ext>
            </a:extLst>
          </p:cNvPr>
          <p:cNvSpPr>
            <a:spLocks noGrp="1"/>
          </p:cNvSpPr>
          <p:nvPr>
            <p:ph type="dt" sz="half" idx="10"/>
          </p:nvPr>
        </p:nvSpPr>
        <p:spPr/>
        <p:txBody>
          <a:bodyPr/>
          <a:lstStyle/>
          <a:p>
            <a:fld id="{67D1D8FB-1A7B-4675-AA86-008AF272A9DB}" type="datetimeFigureOut">
              <a:rPr lang="it-IT" smtClean="0"/>
              <a:t>03/04/24</a:t>
            </a:fld>
            <a:endParaRPr lang="it-IT"/>
          </a:p>
        </p:txBody>
      </p:sp>
      <p:sp>
        <p:nvSpPr>
          <p:cNvPr id="3" name="Segnaposto piè di pagina 2">
            <a:extLst>
              <a:ext uri="{FF2B5EF4-FFF2-40B4-BE49-F238E27FC236}">
                <a16:creationId xmlns:a16="http://schemas.microsoft.com/office/drawing/2014/main" id="{185666B4-EEA3-5E61-3EF4-BD1BC635451C}"/>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7604A2AF-05FB-1017-C6A2-5E947AD98954}"/>
              </a:ext>
            </a:extLst>
          </p:cNvPr>
          <p:cNvSpPr>
            <a:spLocks noGrp="1"/>
          </p:cNvSpPr>
          <p:nvPr>
            <p:ph type="sldNum" sz="quarter" idx="12"/>
          </p:nvPr>
        </p:nvSpPr>
        <p:spPr/>
        <p:txBody>
          <a:bodyPr/>
          <a:lstStyle/>
          <a:p>
            <a:fld id="{017C4D65-6186-41B3-8D7F-C986808E29AF}" type="slidenum">
              <a:rPr lang="it-IT" smtClean="0"/>
              <a:t>‹N›</a:t>
            </a:fld>
            <a:endParaRPr lang="it-IT"/>
          </a:p>
        </p:txBody>
      </p:sp>
    </p:spTree>
    <p:extLst>
      <p:ext uri="{BB962C8B-B14F-4D97-AF65-F5344CB8AC3E}">
        <p14:creationId xmlns:p14="http://schemas.microsoft.com/office/powerpoint/2010/main" val="4062232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A7891E-FFD3-0289-5FA5-A5C80D84B5E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03E3322-B52F-A7CC-8C6A-02EC49FF9C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348EDF7-655B-3E4C-3B7F-E279872DA9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CF79EB6-D1B6-649A-74C9-AA210A5EF32F}"/>
              </a:ext>
            </a:extLst>
          </p:cNvPr>
          <p:cNvSpPr>
            <a:spLocks noGrp="1"/>
          </p:cNvSpPr>
          <p:nvPr>
            <p:ph type="dt" sz="half" idx="10"/>
          </p:nvPr>
        </p:nvSpPr>
        <p:spPr/>
        <p:txBody>
          <a:bodyPr/>
          <a:lstStyle/>
          <a:p>
            <a:fld id="{67D1D8FB-1A7B-4675-AA86-008AF272A9DB}" type="datetimeFigureOut">
              <a:rPr lang="it-IT" smtClean="0"/>
              <a:t>03/04/24</a:t>
            </a:fld>
            <a:endParaRPr lang="it-IT"/>
          </a:p>
        </p:txBody>
      </p:sp>
      <p:sp>
        <p:nvSpPr>
          <p:cNvPr id="6" name="Segnaposto piè di pagina 5">
            <a:extLst>
              <a:ext uri="{FF2B5EF4-FFF2-40B4-BE49-F238E27FC236}">
                <a16:creationId xmlns:a16="http://schemas.microsoft.com/office/drawing/2014/main" id="{A422EBCD-2DAB-C9BD-AFCA-9C7575CA27E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8C1B148-E5F3-5775-D2D7-FEBFF1B44CAD}"/>
              </a:ext>
            </a:extLst>
          </p:cNvPr>
          <p:cNvSpPr>
            <a:spLocks noGrp="1"/>
          </p:cNvSpPr>
          <p:nvPr>
            <p:ph type="sldNum" sz="quarter" idx="12"/>
          </p:nvPr>
        </p:nvSpPr>
        <p:spPr/>
        <p:txBody>
          <a:bodyPr/>
          <a:lstStyle/>
          <a:p>
            <a:fld id="{017C4D65-6186-41B3-8D7F-C986808E29AF}" type="slidenum">
              <a:rPr lang="it-IT" smtClean="0"/>
              <a:t>‹N›</a:t>
            </a:fld>
            <a:endParaRPr lang="it-IT"/>
          </a:p>
        </p:txBody>
      </p:sp>
    </p:spTree>
    <p:extLst>
      <p:ext uri="{BB962C8B-B14F-4D97-AF65-F5344CB8AC3E}">
        <p14:creationId xmlns:p14="http://schemas.microsoft.com/office/powerpoint/2010/main" val="146710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CF7074-361D-0EA7-703E-0ABAC54D93B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D6EB8E2-0C52-014D-26DD-50DFD914FE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36F9613A-88E7-E80E-7D18-FC32C85DC5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FCD749C-50AB-0524-AB0C-11F8013991E2}"/>
              </a:ext>
            </a:extLst>
          </p:cNvPr>
          <p:cNvSpPr>
            <a:spLocks noGrp="1"/>
          </p:cNvSpPr>
          <p:nvPr>
            <p:ph type="dt" sz="half" idx="10"/>
          </p:nvPr>
        </p:nvSpPr>
        <p:spPr/>
        <p:txBody>
          <a:bodyPr/>
          <a:lstStyle/>
          <a:p>
            <a:fld id="{67D1D8FB-1A7B-4675-AA86-008AF272A9DB}" type="datetimeFigureOut">
              <a:rPr lang="it-IT" smtClean="0"/>
              <a:t>03/04/24</a:t>
            </a:fld>
            <a:endParaRPr lang="it-IT"/>
          </a:p>
        </p:txBody>
      </p:sp>
      <p:sp>
        <p:nvSpPr>
          <p:cNvPr id="6" name="Segnaposto piè di pagina 5">
            <a:extLst>
              <a:ext uri="{FF2B5EF4-FFF2-40B4-BE49-F238E27FC236}">
                <a16:creationId xmlns:a16="http://schemas.microsoft.com/office/drawing/2014/main" id="{9FC0B884-E8CE-1C4B-CA74-E2E21340667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00A172C-6206-210D-4F70-5D61875CD5FF}"/>
              </a:ext>
            </a:extLst>
          </p:cNvPr>
          <p:cNvSpPr>
            <a:spLocks noGrp="1"/>
          </p:cNvSpPr>
          <p:nvPr>
            <p:ph type="sldNum" sz="quarter" idx="12"/>
          </p:nvPr>
        </p:nvSpPr>
        <p:spPr/>
        <p:txBody>
          <a:bodyPr/>
          <a:lstStyle/>
          <a:p>
            <a:fld id="{017C4D65-6186-41B3-8D7F-C986808E29AF}" type="slidenum">
              <a:rPr lang="it-IT" smtClean="0"/>
              <a:t>‹N›</a:t>
            </a:fld>
            <a:endParaRPr lang="it-IT"/>
          </a:p>
        </p:txBody>
      </p:sp>
    </p:spTree>
    <p:extLst>
      <p:ext uri="{BB962C8B-B14F-4D97-AF65-F5344CB8AC3E}">
        <p14:creationId xmlns:p14="http://schemas.microsoft.com/office/powerpoint/2010/main" val="3843067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71C01EB-9B1A-2B77-6BCD-68C10B37F2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E6E0DD4-DDD3-9CDD-BB1F-0C18DC0AD3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9FBCC15-2667-96EE-172B-2AC7554E19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7D1D8FB-1A7B-4675-AA86-008AF272A9DB}" type="datetimeFigureOut">
              <a:rPr lang="it-IT" smtClean="0"/>
              <a:t>03/04/24</a:t>
            </a:fld>
            <a:endParaRPr lang="it-IT"/>
          </a:p>
        </p:txBody>
      </p:sp>
      <p:sp>
        <p:nvSpPr>
          <p:cNvPr id="5" name="Segnaposto piè di pagina 4">
            <a:extLst>
              <a:ext uri="{FF2B5EF4-FFF2-40B4-BE49-F238E27FC236}">
                <a16:creationId xmlns:a16="http://schemas.microsoft.com/office/drawing/2014/main" id="{38B95164-3CA3-F66E-D4AA-774AAC93B0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D1707B20-4335-CCD8-4ECF-FDEC9CEDF2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7C4D65-6186-41B3-8D7F-C986808E29AF}" type="slidenum">
              <a:rPr lang="it-IT" smtClean="0"/>
              <a:t>‹N›</a:t>
            </a:fld>
            <a:endParaRPr lang="it-IT"/>
          </a:p>
        </p:txBody>
      </p:sp>
    </p:spTree>
    <p:extLst>
      <p:ext uri="{BB962C8B-B14F-4D97-AF65-F5344CB8AC3E}">
        <p14:creationId xmlns:p14="http://schemas.microsoft.com/office/powerpoint/2010/main" val="2684764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a:extLst>
              <a:ext uri="{FF2B5EF4-FFF2-40B4-BE49-F238E27FC236}">
                <a16:creationId xmlns:a16="http://schemas.microsoft.com/office/drawing/2014/main" id="{401633BD-A376-9984-EE29-F3B1E20B63AE}"/>
              </a:ext>
            </a:extLst>
          </p:cNvPr>
          <p:cNvSpPr txBox="1"/>
          <p:nvPr/>
        </p:nvSpPr>
        <p:spPr>
          <a:xfrm>
            <a:off x="912797" y="900596"/>
            <a:ext cx="10694870" cy="707886"/>
          </a:xfrm>
          <a:prstGeom prst="rect">
            <a:avLst/>
          </a:prstGeom>
          <a:noFill/>
        </p:spPr>
        <p:txBody>
          <a:bodyPr wrap="square" lIns="91440" tIns="45720" rIns="91440" bIns="45720" anchor="t">
            <a:spAutoFit/>
          </a:bodyPr>
          <a:lstStyle/>
          <a:p>
            <a:r>
              <a:rPr lang="it-IT" sz="4000" b="1">
                <a:solidFill>
                  <a:schemeClr val="bg1"/>
                </a:solidFill>
                <a:latin typeface="Aharoni"/>
                <a:ea typeface="Lato"/>
                <a:cs typeface="Lato"/>
              </a:rPr>
              <a:t>PERSONALIZZAZIONE DELL'INVESTIMENTO:</a:t>
            </a:r>
            <a:endParaRPr lang="it-IT" sz="2000"/>
          </a:p>
        </p:txBody>
      </p:sp>
      <p:sp>
        <p:nvSpPr>
          <p:cNvPr id="11" name="CasellaDiTesto 10">
            <a:extLst>
              <a:ext uri="{FF2B5EF4-FFF2-40B4-BE49-F238E27FC236}">
                <a16:creationId xmlns:a16="http://schemas.microsoft.com/office/drawing/2014/main" id="{B08537C1-0CE2-4740-E131-4C21321C0877}"/>
              </a:ext>
            </a:extLst>
          </p:cNvPr>
          <p:cNvSpPr txBox="1"/>
          <p:nvPr/>
        </p:nvSpPr>
        <p:spPr>
          <a:xfrm>
            <a:off x="990290" y="4018412"/>
            <a:ext cx="3827915" cy="1938992"/>
          </a:xfrm>
          <a:prstGeom prst="rect">
            <a:avLst/>
          </a:prstGeom>
          <a:noFill/>
        </p:spPr>
        <p:txBody>
          <a:bodyPr wrap="square" lIns="91440" tIns="45720" rIns="91440" bIns="45720" rtlCol="0" anchor="t">
            <a:spAutoFit/>
          </a:bodyPr>
          <a:lstStyle/>
          <a:p>
            <a:r>
              <a:rPr lang="it-IT" sz="2000">
                <a:solidFill>
                  <a:schemeClr val="bg1"/>
                </a:solidFill>
                <a:latin typeface="Candara"/>
                <a:ea typeface="Lato"/>
                <a:cs typeface="Lato"/>
              </a:rPr>
              <a:t>A cura di:</a:t>
            </a:r>
            <a:br>
              <a:rPr lang="it-IT" sz="2000">
                <a:latin typeface="Candara"/>
                <a:ea typeface="Lato" panose="020F0502020204030203" pitchFamily="34" charset="0"/>
                <a:cs typeface="Lato" panose="020F0502020204030203" pitchFamily="34" charset="0"/>
              </a:rPr>
            </a:br>
            <a:r>
              <a:rPr lang="it-IT" sz="2000">
                <a:solidFill>
                  <a:schemeClr val="bg1"/>
                </a:solidFill>
                <a:latin typeface="Candara"/>
                <a:ea typeface="Lato"/>
                <a:cs typeface="Lato"/>
              </a:rPr>
              <a:t>Marco Del Monaco</a:t>
            </a:r>
          </a:p>
          <a:p>
            <a:r>
              <a:rPr lang="it-IT" sz="2000">
                <a:solidFill>
                  <a:schemeClr val="bg1"/>
                </a:solidFill>
                <a:latin typeface="Candara"/>
                <a:ea typeface="Lato"/>
                <a:cs typeface="Lato"/>
              </a:rPr>
              <a:t>Lorenzo Erario</a:t>
            </a:r>
            <a:br>
              <a:rPr lang="it-IT" sz="2000">
                <a:latin typeface="Candara"/>
                <a:ea typeface="Lato"/>
                <a:cs typeface="Lato"/>
              </a:rPr>
            </a:br>
            <a:r>
              <a:rPr lang="it-IT" sz="2000">
                <a:solidFill>
                  <a:schemeClr val="bg1"/>
                </a:solidFill>
                <a:latin typeface="Candara"/>
                <a:ea typeface="Lato"/>
                <a:cs typeface="Lato"/>
              </a:rPr>
              <a:t>Alessandro Fiorini</a:t>
            </a:r>
            <a:br>
              <a:rPr lang="it-IT" sz="2000">
                <a:latin typeface="Candara"/>
                <a:ea typeface="Lato"/>
                <a:cs typeface="Lato"/>
              </a:rPr>
            </a:br>
            <a:r>
              <a:rPr lang="it-IT" sz="2000">
                <a:solidFill>
                  <a:schemeClr val="bg1"/>
                </a:solidFill>
                <a:latin typeface="Candara"/>
                <a:ea typeface="Lato"/>
                <a:cs typeface="Lato"/>
              </a:rPr>
              <a:t>Roberto Mucci</a:t>
            </a:r>
            <a:br>
              <a:rPr lang="it-IT" sz="2000">
                <a:latin typeface="Candara"/>
                <a:ea typeface="Lato"/>
                <a:cs typeface="Lato"/>
              </a:rPr>
            </a:br>
            <a:r>
              <a:rPr lang="it-IT" sz="2000">
                <a:solidFill>
                  <a:schemeClr val="bg1"/>
                </a:solidFill>
                <a:latin typeface="Candara"/>
                <a:ea typeface="Lato"/>
                <a:cs typeface="Lato"/>
              </a:rPr>
              <a:t>Gabriele Rizzo</a:t>
            </a:r>
            <a:endParaRPr lang="it-IT" sz="2000">
              <a:solidFill>
                <a:schemeClr val="bg1"/>
              </a:solidFill>
              <a:latin typeface="Candara"/>
            </a:endParaRPr>
          </a:p>
        </p:txBody>
      </p:sp>
      <p:pic>
        <p:nvPicPr>
          <p:cNvPr id="3" name="Immagine 2" descr="Immagine che contiene testo, Carattere, Elementi grafici, logo&#10;&#10;Descrizione generata automaticamente">
            <a:extLst>
              <a:ext uri="{FF2B5EF4-FFF2-40B4-BE49-F238E27FC236}">
                <a16:creationId xmlns:a16="http://schemas.microsoft.com/office/drawing/2014/main" id="{D7D0845E-8027-90DB-2F4F-685E77D8F10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Effect>
                      <a14:brightnessContrast bright="100000" contrast="69000"/>
                    </a14:imgEffect>
                  </a14:imgLayer>
                </a14:imgProps>
              </a:ext>
            </a:extLst>
          </a:blip>
          <a:stretch>
            <a:fillRect/>
          </a:stretch>
        </p:blipFill>
        <p:spPr>
          <a:xfrm>
            <a:off x="8059118" y="5125018"/>
            <a:ext cx="4132882" cy="1141217"/>
          </a:xfrm>
          <a:prstGeom prst="rect">
            <a:avLst/>
          </a:prstGeom>
        </p:spPr>
      </p:pic>
      <p:sp>
        <p:nvSpPr>
          <p:cNvPr id="4" name="CasellaDiTesto 3">
            <a:extLst>
              <a:ext uri="{FF2B5EF4-FFF2-40B4-BE49-F238E27FC236}">
                <a16:creationId xmlns:a16="http://schemas.microsoft.com/office/drawing/2014/main" id="{A4675487-6930-887A-FF0A-49134A682AC7}"/>
              </a:ext>
            </a:extLst>
          </p:cNvPr>
          <p:cNvSpPr txBox="1"/>
          <p:nvPr/>
        </p:nvSpPr>
        <p:spPr>
          <a:xfrm>
            <a:off x="912797" y="1732982"/>
            <a:ext cx="7528612" cy="1760783"/>
          </a:xfrm>
          <a:prstGeom prst="rect">
            <a:avLst/>
          </a:prstGeom>
          <a:noFill/>
        </p:spPr>
        <p:txBody>
          <a:bodyPr wrap="square" lIns="91440" tIns="45720" rIns="91440" bIns="45720" anchor="t">
            <a:spAutoFit/>
          </a:bodyPr>
          <a:lstStyle/>
          <a:p>
            <a:r>
              <a:rPr lang="it-IT" sz="3600" b="1" i="0">
                <a:solidFill>
                  <a:schemeClr val="bg1"/>
                </a:solidFill>
                <a:effectLst/>
                <a:latin typeface="Aharoni"/>
                <a:ea typeface="Lato"/>
                <a:cs typeface="Lato"/>
              </a:rPr>
              <a:t>Machine Learning per l’abbinamento di prodotti </a:t>
            </a:r>
            <a:r>
              <a:rPr lang="it-IT" sz="3600" b="1">
                <a:solidFill>
                  <a:schemeClr val="bg1"/>
                </a:solidFill>
                <a:latin typeface="Aharoni"/>
                <a:ea typeface="Lato"/>
                <a:cs typeface="Lato"/>
              </a:rPr>
              <a:t>f</a:t>
            </a:r>
            <a:r>
              <a:rPr lang="it-IT" sz="3600" b="1" i="0">
                <a:solidFill>
                  <a:schemeClr val="bg1"/>
                </a:solidFill>
                <a:effectLst/>
                <a:latin typeface="Aharoni"/>
                <a:ea typeface="Lato"/>
                <a:cs typeface="Lato"/>
              </a:rPr>
              <a:t>inanziari ai clienti</a:t>
            </a:r>
            <a:endParaRPr lang="it-IT" sz="3600" b="1">
              <a:solidFill>
                <a:schemeClr val="bg1"/>
              </a:solidFill>
              <a:latin typeface="Aharoni"/>
              <a:ea typeface="Lato"/>
              <a:cs typeface="Lato"/>
            </a:endParaRPr>
          </a:p>
        </p:txBody>
      </p:sp>
    </p:spTree>
    <p:extLst>
      <p:ext uri="{BB962C8B-B14F-4D97-AF65-F5344CB8AC3E}">
        <p14:creationId xmlns:p14="http://schemas.microsoft.com/office/powerpoint/2010/main" val="3418697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descr="Immagine che contiene schermata&#10;&#10;Descrizione generata automaticamente">
            <a:extLst>
              <a:ext uri="{FF2B5EF4-FFF2-40B4-BE49-F238E27FC236}">
                <a16:creationId xmlns:a16="http://schemas.microsoft.com/office/drawing/2014/main" id="{5BF301D1-AAC4-CA04-EEC4-9EE527568C37}"/>
              </a:ext>
            </a:extLst>
          </p:cNvPr>
          <p:cNvPicPr>
            <a:picLocks noChangeAspect="1"/>
          </p:cNvPicPr>
          <p:nvPr/>
        </p:nvPicPr>
        <p:blipFill rotWithShape="1">
          <a:blip r:embed="rId2">
            <a:extLst>
              <a:ext uri="{28A0092B-C50C-407E-A947-70E740481C1C}">
                <a14:useLocalDpi xmlns:a14="http://schemas.microsoft.com/office/drawing/2010/main" val="0"/>
              </a:ext>
            </a:extLst>
          </a:blip>
          <a:srcRect b="4766"/>
          <a:stretch/>
        </p:blipFill>
        <p:spPr>
          <a:xfrm>
            <a:off x="0" y="0"/>
            <a:ext cx="4060951" cy="6858000"/>
          </a:xfrm>
          <a:prstGeom prst="rect">
            <a:avLst/>
          </a:prstGeom>
        </p:spPr>
      </p:pic>
      <p:sp>
        <p:nvSpPr>
          <p:cNvPr id="2" name="Titolo 1">
            <a:extLst>
              <a:ext uri="{FF2B5EF4-FFF2-40B4-BE49-F238E27FC236}">
                <a16:creationId xmlns:a16="http://schemas.microsoft.com/office/drawing/2014/main" id="{EEB24505-C34E-662A-1EB9-32B7376A971E}"/>
              </a:ext>
            </a:extLst>
          </p:cNvPr>
          <p:cNvSpPr>
            <a:spLocks noGrp="1"/>
          </p:cNvSpPr>
          <p:nvPr>
            <p:ph type="title"/>
          </p:nvPr>
        </p:nvSpPr>
        <p:spPr>
          <a:xfrm>
            <a:off x="0" y="421023"/>
            <a:ext cx="4264158" cy="5619967"/>
          </a:xfrm>
        </p:spPr>
        <p:txBody>
          <a:bodyPr>
            <a:normAutofit/>
          </a:bodyPr>
          <a:lstStyle/>
          <a:p>
            <a:r>
              <a:rPr lang="it-IT" sz="4000" b="1">
                <a:solidFill>
                  <a:schemeClr val="accent1"/>
                </a:solidFill>
                <a:latin typeface="Aharoni"/>
                <a:cs typeface="Aharoni"/>
              </a:rPr>
              <a:t>Se </a:t>
            </a:r>
            <a:br>
              <a:rPr lang="it-IT" sz="4000" b="1">
                <a:solidFill>
                  <a:schemeClr val="accent1"/>
                </a:solidFill>
                <a:latin typeface="Aharoni"/>
                <a:cs typeface="Aharoni"/>
              </a:rPr>
            </a:br>
            <a:r>
              <a:rPr lang="it-IT" sz="4000" b="1">
                <a:solidFill>
                  <a:schemeClr val="accent1"/>
                </a:solidFill>
                <a:latin typeface="Aharoni"/>
                <a:cs typeface="Aharoni"/>
              </a:rPr>
              <a:t>implementato correttamente porterebbe a:</a:t>
            </a:r>
          </a:p>
        </p:txBody>
      </p:sp>
      <p:graphicFrame>
        <p:nvGraphicFramePr>
          <p:cNvPr id="11" name="Diagramma 10">
            <a:extLst>
              <a:ext uri="{FF2B5EF4-FFF2-40B4-BE49-F238E27FC236}">
                <a16:creationId xmlns:a16="http://schemas.microsoft.com/office/drawing/2014/main" id="{1388404E-3A09-EE77-D6A1-108E3D2AB070}"/>
              </a:ext>
            </a:extLst>
          </p:cNvPr>
          <p:cNvGraphicFramePr/>
          <p:nvPr>
            <p:extLst>
              <p:ext uri="{D42A27DB-BD31-4B8C-83A1-F6EECF244321}">
                <p14:modId xmlns:p14="http://schemas.microsoft.com/office/powerpoint/2010/main" val="1196408107"/>
              </p:ext>
            </p:extLst>
          </p:nvPr>
        </p:nvGraphicFramePr>
        <p:xfrm>
          <a:off x="4060952" y="0"/>
          <a:ext cx="8128000" cy="6857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61F768F6-24AF-6415-F6E3-C2030A82AB8A}"/>
              </a:ext>
            </a:extLst>
          </p:cNvPr>
          <p:cNvSpPr txBox="1"/>
          <p:nvPr/>
        </p:nvSpPr>
        <p:spPr>
          <a:xfrm>
            <a:off x="0" y="0"/>
            <a:ext cx="4217821" cy="707886"/>
          </a:xfrm>
          <a:prstGeom prst="rect">
            <a:avLst/>
          </a:prstGeom>
          <a:noFill/>
        </p:spPr>
        <p:txBody>
          <a:bodyPr wrap="none" rtlCol="0">
            <a:spAutoFit/>
          </a:bodyPr>
          <a:lstStyle/>
          <a:p>
            <a:r>
              <a:rPr lang="it-IT" sz="4000" b="1">
                <a:solidFill>
                  <a:srgbClr val="156082"/>
                </a:solidFill>
                <a:latin typeface="Aharoni" panose="02010803020104030203" pitchFamily="2" charset="-79"/>
                <a:cs typeface="Aharoni" panose="02010803020104030203" pitchFamily="2" charset="-79"/>
              </a:rPr>
              <a:t>BUSINESS CASE: </a:t>
            </a:r>
          </a:p>
        </p:txBody>
      </p:sp>
    </p:spTree>
    <p:extLst>
      <p:ext uri="{BB962C8B-B14F-4D97-AF65-F5344CB8AC3E}">
        <p14:creationId xmlns:p14="http://schemas.microsoft.com/office/powerpoint/2010/main" val="4124915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16178-4080-4F65-81F2-2B5B306D8597}"/>
              </a:ext>
            </a:extLst>
          </p:cNvPr>
          <p:cNvSpPr>
            <a:spLocks noGrp="1"/>
          </p:cNvSpPr>
          <p:nvPr>
            <p:ph type="title"/>
          </p:nvPr>
        </p:nvSpPr>
        <p:spPr>
          <a:xfrm>
            <a:off x="195471" y="109330"/>
            <a:ext cx="8133522" cy="1228793"/>
          </a:xfrm>
        </p:spPr>
        <p:txBody>
          <a:bodyPr>
            <a:normAutofit fontScale="90000"/>
          </a:bodyPr>
          <a:lstStyle/>
          <a:p>
            <a:r>
              <a:rPr lang="it-IT" b="1">
                <a:solidFill>
                  <a:schemeClr val="bg1"/>
                </a:solidFill>
                <a:latin typeface="Aharoni" panose="02010803020104030203" pitchFamily="2" charset="-79"/>
                <a:cs typeface="Aharoni" panose="02010803020104030203" pitchFamily="2" charset="-79"/>
              </a:rPr>
              <a:t>Dimensione Operativa</a:t>
            </a:r>
            <a:br>
              <a:rPr lang="it-IT"/>
            </a:br>
            <a:endParaRPr lang="it-IT"/>
          </a:p>
        </p:txBody>
      </p:sp>
      <p:graphicFrame>
        <p:nvGraphicFramePr>
          <p:cNvPr id="3075" name="Segnaposto contenuto 2">
            <a:extLst>
              <a:ext uri="{FF2B5EF4-FFF2-40B4-BE49-F238E27FC236}">
                <a16:creationId xmlns:a16="http://schemas.microsoft.com/office/drawing/2014/main" id="{76102AC4-96C5-C8ED-5418-6F0ED2377889}"/>
              </a:ext>
            </a:extLst>
          </p:cNvPr>
          <p:cNvGraphicFramePr>
            <a:graphicFrameLocks noGrp="1"/>
          </p:cNvGraphicFramePr>
          <p:nvPr>
            <p:ph idx="1"/>
            <p:extLst>
              <p:ext uri="{D42A27DB-BD31-4B8C-83A1-F6EECF244321}">
                <p14:modId xmlns:p14="http://schemas.microsoft.com/office/powerpoint/2010/main" val="591393385"/>
              </p:ext>
            </p:extLst>
          </p:nvPr>
        </p:nvGraphicFramePr>
        <p:xfrm>
          <a:off x="193964" y="1712541"/>
          <a:ext cx="5125277" cy="4717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asellaDiTesto 7">
            <a:extLst>
              <a:ext uri="{FF2B5EF4-FFF2-40B4-BE49-F238E27FC236}">
                <a16:creationId xmlns:a16="http://schemas.microsoft.com/office/drawing/2014/main" id="{ED0846FD-6764-9D0E-B2DA-34F9A2897EA8}"/>
              </a:ext>
            </a:extLst>
          </p:cNvPr>
          <p:cNvSpPr txBox="1"/>
          <p:nvPr/>
        </p:nvSpPr>
        <p:spPr>
          <a:xfrm>
            <a:off x="228600" y="871085"/>
            <a:ext cx="4267199" cy="461665"/>
          </a:xfrm>
          <a:prstGeom prst="rect">
            <a:avLst/>
          </a:prstGeom>
          <a:noFill/>
        </p:spPr>
        <p:txBody>
          <a:bodyPr wrap="square" rtlCol="0">
            <a:spAutoFit/>
          </a:bodyPr>
          <a:lstStyle/>
          <a:p>
            <a:r>
              <a:rPr lang="it-IT" sz="2400">
                <a:solidFill>
                  <a:schemeClr val="bg1"/>
                </a:solidFill>
                <a:latin typeface="Candara" panose="020E0502030303020204" pitchFamily="34" charset="0"/>
              </a:rPr>
              <a:t>Per gli istituti finanziari:</a:t>
            </a:r>
          </a:p>
        </p:txBody>
      </p:sp>
      <p:graphicFrame>
        <p:nvGraphicFramePr>
          <p:cNvPr id="11" name="Diagramma 10">
            <a:extLst>
              <a:ext uri="{FF2B5EF4-FFF2-40B4-BE49-F238E27FC236}">
                <a16:creationId xmlns:a16="http://schemas.microsoft.com/office/drawing/2014/main" id="{451D1CA7-C8CE-9A0B-40A2-66E73965246D}"/>
              </a:ext>
            </a:extLst>
          </p:cNvPr>
          <p:cNvGraphicFramePr/>
          <p:nvPr/>
        </p:nvGraphicFramePr>
        <p:xfrm>
          <a:off x="6082750" y="1643268"/>
          <a:ext cx="5448299" cy="47177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CasellaDiTesto 11">
            <a:extLst>
              <a:ext uri="{FF2B5EF4-FFF2-40B4-BE49-F238E27FC236}">
                <a16:creationId xmlns:a16="http://schemas.microsoft.com/office/drawing/2014/main" id="{F6019EDD-4E97-2E2A-04C6-A1AE043DFDEE}"/>
              </a:ext>
            </a:extLst>
          </p:cNvPr>
          <p:cNvSpPr txBox="1"/>
          <p:nvPr/>
        </p:nvSpPr>
        <p:spPr>
          <a:xfrm>
            <a:off x="6082749" y="871085"/>
            <a:ext cx="5448299" cy="461665"/>
          </a:xfrm>
          <a:prstGeom prst="rect">
            <a:avLst/>
          </a:prstGeom>
          <a:noFill/>
        </p:spPr>
        <p:txBody>
          <a:bodyPr wrap="square" rtlCol="0">
            <a:spAutoFit/>
          </a:bodyPr>
          <a:lstStyle/>
          <a:p>
            <a:r>
              <a:rPr lang="it-IT" sz="2400">
                <a:solidFill>
                  <a:schemeClr val="bg1"/>
                </a:solidFill>
                <a:latin typeface="Candara" panose="020E0502030303020204" pitchFamily="34" charset="0"/>
              </a:rPr>
              <a:t>Per gli Utenti:</a:t>
            </a:r>
          </a:p>
        </p:txBody>
      </p:sp>
    </p:spTree>
    <p:extLst>
      <p:ext uri="{BB962C8B-B14F-4D97-AF65-F5344CB8AC3E}">
        <p14:creationId xmlns:p14="http://schemas.microsoft.com/office/powerpoint/2010/main" val="2094514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CC2B8E-80A4-E3E2-E776-F5D69761E392}"/>
              </a:ext>
            </a:extLst>
          </p:cNvPr>
          <p:cNvSpPr>
            <a:spLocks noGrp="1"/>
          </p:cNvSpPr>
          <p:nvPr>
            <p:ph type="title"/>
          </p:nvPr>
        </p:nvSpPr>
        <p:spPr>
          <a:xfrm>
            <a:off x="494071" y="-3584"/>
            <a:ext cx="10515600" cy="1325563"/>
          </a:xfrm>
        </p:spPr>
        <p:txBody>
          <a:bodyPr/>
          <a:lstStyle/>
          <a:p>
            <a:r>
              <a:rPr lang="it-IT">
                <a:solidFill>
                  <a:schemeClr val="bg1"/>
                </a:solidFill>
              </a:rPr>
              <a:t>Modello Tradizionale vs Modello Ai</a:t>
            </a:r>
          </a:p>
        </p:txBody>
      </p:sp>
      <p:graphicFrame>
        <p:nvGraphicFramePr>
          <p:cNvPr id="5" name="Segnaposto contenuto 4">
            <a:extLst>
              <a:ext uri="{FF2B5EF4-FFF2-40B4-BE49-F238E27FC236}">
                <a16:creationId xmlns:a16="http://schemas.microsoft.com/office/drawing/2014/main" id="{D766ECDA-8146-AF03-B805-4A69E5AE8B8B}"/>
              </a:ext>
            </a:extLst>
          </p:cNvPr>
          <p:cNvGraphicFramePr>
            <a:graphicFrameLocks noGrp="1"/>
          </p:cNvGraphicFramePr>
          <p:nvPr>
            <p:ph idx="1"/>
            <p:extLst>
              <p:ext uri="{D42A27DB-BD31-4B8C-83A1-F6EECF244321}">
                <p14:modId xmlns:p14="http://schemas.microsoft.com/office/powerpoint/2010/main" val="348565591"/>
              </p:ext>
            </p:extLst>
          </p:nvPr>
        </p:nvGraphicFramePr>
        <p:xfrm>
          <a:off x="491613" y="1155290"/>
          <a:ext cx="11197382" cy="5316770"/>
        </p:xfrm>
        <a:graphic>
          <a:graphicData uri="http://schemas.openxmlformats.org/drawingml/2006/table">
            <a:tbl>
              <a:tblPr firstRow="1" bandRow="1">
                <a:tableStyleId>{5C22544A-7EE6-4342-B048-85BDC9FD1C3A}</a:tableStyleId>
              </a:tblPr>
              <a:tblGrid>
                <a:gridCol w="3455013">
                  <a:extLst>
                    <a:ext uri="{9D8B030D-6E8A-4147-A177-3AD203B41FA5}">
                      <a16:colId xmlns:a16="http://schemas.microsoft.com/office/drawing/2014/main" val="1871583564"/>
                    </a:ext>
                  </a:extLst>
                </a:gridCol>
                <a:gridCol w="4009909">
                  <a:extLst>
                    <a:ext uri="{9D8B030D-6E8A-4147-A177-3AD203B41FA5}">
                      <a16:colId xmlns:a16="http://schemas.microsoft.com/office/drawing/2014/main" val="414748502"/>
                    </a:ext>
                  </a:extLst>
                </a:gridCol>
                <a:gridCol w="3732460">
                  <a:extLst>
                    <a:ext uri="{9D8B030D-6E8A-4147-A177-3AD203B41FA5}">
                      <a16:colId xmlns:a16="http://schemas.microsoft.com/office/drawing/2014/main" val="2180831009"/>
                    </a:ext>
                  </a:extLst>
                </a:gridCol>
              </a:tblGrid>
              <a:tr h="831049">
                <a:tc>
                  <a:txBody>
                    <a:bodyPr/>
                    <a:lstStyle/>
                    <a:p>
                      <a:endParaRPr lang="it-IT"/>
                    </a:p>
                  </a:txBody>
                  <a:tcPr/>
                </a:tc>
                <a:tc>
                  <a:txBody>
                    <a:bodyPr/>
                    <a:lstStyle/>
                    <a:p>
                      <a:r>
                        <a:rPr lang="it-IT" sz="2600"/>
                        <a:t>Modello tradizionale </a:t>
                      </a:r>
                    </a:p>
                  </a:txBody>
                  <a:tcPr/>
                </a:tc>
                <a:tc>
                  <a:txBody>
                    <a:bodyPr/>
                    <a:lstStyle/>
                    <a:p>
                      <a:r>
                        <a:rPr lang="it-IT" sz="2600"/>
                        <a:t>Modello Ai</a:t>
                      </a:r>
                    </a:p>
                  </a:txBody>
                  <a:tcPr/>
                </a:tc>
                <a:extLst>
                  <a:ext uri="{0D108BD9-81ED-4DB2-BD59-A6C34878D82A}">
                    <a16:rowId xmlns:a16="http://schemas.microsoft.com/office/drawing/2014/main" val="470008692"/>
                  </a:ext>
                </a:extLst>
              </a:tr>
              <a:tr h="831049">
                <a:tc>
                  <a:txBody>
                    <a:bodyPr/>
                    <a:lstStyle/>
                    <a:p>
                      <a:pPr marL="0" indent="0">
                        <a:buNone/>
                      </a:pPr>
                      <a:r>
                        <a:rPr lang="it-IT" b="1"/>
                        <a:t>Tasso di conversione</a:t>
                      </a:r>
                    </a:p>
                  </a:txBody>
                  <a:tcPr/>
                </a:tc>
                <a:tc>
                  <a:txBody>
                    <a:bodyPr/>
                    <a:lstStyle/>
                    <a:p>
                      <a:pPr lvl="0">
                        <a:buNone/>
                      </a:pPr>
                      <a:r>
                        <a:rPr lang="it-IT" sz="1800" b="0" i="0" u="none" strike="noStrike" baseline="0" noProof="0">
                          <a:solidFill>
                            <a:srgbClr val="000000"/>
                          </a:solidFill>
                          <a:latin typeface="Aptos"/>
                        </a:rPr>
                        <a:t>Ipotizziamo il tasso di conversione medio del </a:t>
                      </a:r>
                      <a:r>
                        <a:rPr lang="it-IT" sz="1800" b="1" i="0" u="none" strike="noStrike" baseline="0" noProof="0">
                          <a:solidFill>
                            <a:srgbClr val="000000"/>
                          </a:solidFill>
                          <a:latin typeface="Aptos"/>
                        </a:rPr>
                        <a:t>5%</a:t>
                      </a:r>
                      <a:r>
                        <a:rPr lang="it-IT" sz="1800" b="0" i="0" u="none" strike="noStrike" baseline="0" noProof="0">
                          <a:solidFill>
                            <a:srgbClr val="000000"/>
                          </a:solidFill>
                          <a:latin typeface="Aptos"/>
                        </a:rPr>
                        <a:t> per via della mancanza di informazioni e strumenti di abbinamento.</a:t>
                      </a:r>
                    </a:p>
                  </a:txBody>
                  <a:tcPr/>
                </a:tc>
                <a:tc>
                  <a:txBody>
                    <a:bodyPr/>
                    <a:lstStyle/>
                    <a:p>
                      <a:pPr lvl="0">
                        <a:buNone/>
                      </a:pPr>
                      <a:r>
                        <a:rPr lang="it-IT" sz="1800" b="0" i="0" u="none" strike="noStrike" baseline="0" noProof="0">
                          <a:solidFill>
                            <a:srgbClr val="000000"/>
                          </a:solidFill>
                          <a:latin typeface="Aptos"/>
                        </a:rPr>
                        <a:t>Potrebbe aumentare il tasso di conversione al </a:t>
                      </a:r>
                      <a:r>
                        <a:rPr lang="it-IT" sz="1800" b="1" i="0" u="none" strike="noStrike" baseline="0" noProof="0">
                          <a:solidFill>
                            <a:srgbClr val="000000"/>
                          </a:solidFill>
                          <a:latin typeface="Aptos"/>
                        </a:rPr>
                        <a:t>10-15%</a:t>
                      </a:r>
                      <a:r>
                        <a:rPr lang="it-IT" sz="1800" b="0" i="0" u="none" strike="noStrike" baseline="0" noProof="0">
                          <a:solidFill>
                            <a:srgbClr val="000000"/>
                          </a:solidFill>
                          <a:latin typeface="Aptos"/>
                        </a:rPr>
                        <a:t> grazie alla personalizzazione migliorata e all'analisi accurata dei dati degli utenti.</a:t>
                      </a:r>
                    </a:p>
                  </a:txBody>
                  <a:tcPr/>
                </a:tc>
                <a:extLst>
                  <a:ext uri="{0D108BD9-81ED-4DB2-BD59-A6C34878D82A}">
                    <a16:rowId xmlns:a16="http://schemas.microsoft.com/office/drawing/2014/main" val="839218676"/>
                  </a:ext>
                </a:extLst>
              </a:tr>
              <a:tr h="645241">
                <a:tc>
                  <a:txBody>
                    <a:bodyPr/>
                    <a:lstStyle/>
                    <a:p>
                      <a:r>
                        <a:rPr lang="it-IT" b="1"/>
                        <a:t>Tempo impiegato per l'abbinamento</a:t>
                      </a:r>
                    </a:p>
                  </a:txBody>
                  <a:tcPr/>
                </a:tc>
                <a:tc>
                  <a:txBody>
                    <a:bodyPr/>
                    <a:lstStyle/>
                    <a:p>
                      <a:pPr lvl="0">
                        <a:buNone/>
                      </a:pPr>
                      <a:r>
                        <a:rPr lang="it-IT" sz="1800" b="0" i="0" u="none" strike="noStrike" baseline="0" noProof="0">
                          <a:solidFill>
                            <a:srgbClr val="000000"/>
                          </a:solidFill>
                          <a:latin typeface="Aptos"/>
                        </a:rPr>
                        <a:t>In media, </a:t>
                      </a:r>
                      <a:r>
                        <a:rPr lang="it-IT" sz="1800" b="1" i="0" u="none" strike="noStrike" baseline="0" noProof="0">
                          <a:solidFill>
                            <a:srgbClr val="000000"/>
                          </a:solidFill>
                          <a:latin typeface="Aptos"/>
                        </a:rPr>
                        <a:t>4 ore</a:t>
                      </a:r>
                      <a:r>
                        <a:rPr lang="it-IT" sz="1800" b="0" i="0" u="none" strike="noStrike" baseline="0" noProof="0">
                          <a:solidFill>
                            <a:srgbClr val="000000"/>
                          </a:solidFill>
                          <a:latin typeface="Aptos"/>
                        </a:rPr>
                        <a:t> per cliente.</a:t>
                      </a:r>
                    </a:p>
                  </a:txBody>
                  <a:tcPr/>
                </a:tc>
                <a:tc>
                  <a:txBody>
                    <a:bodyPr/>
                    <a:lstStyle/>
                    <a:p>
                      <a:pPr lvl="0">
                        <a:buNone/>
                      </a:pPr>
                      <a:r>
                        <a:rPr lang="it-IT" sz="1800" b="0" i="0" u="none" strike="noStrike" baseline="0" noProof="0">
                          <a:solidFill>
                            <a:srgbClr val="000000"/>
                          </a:solidFill>
                          <a:latin typeface="Aptos"/>
                        </a:rPr>
                        <a:t>Circa </a:t>
                      </a:r>
                      <a:r>
                        <a:rPr lang="it-IT" sz="1800" b="1" i="0" u="none" strike="noStrike" baseline="0" noProof="0">
                          <a:solidFill>
                            <a:srgbClr val="000000"/>
                          </a:solidFill>
                          <a:latin typeface="Aptos"/>
                        </a:rPr>
                        <a:t>10 minuti</a:t>
                      </a:r>
                      <a:r>
                        <a:rPr lang="it-IT" sz="1800" b="0" i="0" u="none" strike="noStrike" baseline="0" noProof="0">
                          <a:solidFill>
                            <a:srgbClr val="000000"/>
                          </a:solidFill>
                          <a:latin typeface="Aptos"/>
                        </a:rPr>
                        <a:t> per cliente.</a:t>
                      </a:r>
                    </a:p>
                  </a:txBody>
                  <a:tcPr/>
                </a:tc>
                <a:extLst>
                  <a:ext uri="{0D108BD9-81ED-4DB2-BD59-A6C34878D82A}">
                    <a16:rowId xmlns:a16="http://schemas.microsoft.com/office/drawing/2014/main" val="2692831803"/>
                  </a:ext>
                </a:extLst>
              </a:tr>
              <a:tr h="831049">
                <a:tc>
                  <a:txBody>
                    <a:bodyPr/>
                    <a:lstStyle/>
                    <a:p>
                      <a:r>
                        <a:rPr lang="it-IT" b="1"/>
                        <a:t>Soddisfazione per il cliente</a:t>
                      </a:r>
                    </a:p>
                  </a:txBody>
                  <a:tcPr/>
                </a:tc>
                <a:tc>
                  <a:txBody>
                    <a:bodyPr/>
                    <a:lstStyle/>
                    <a:p>
                      <a:pPr lvl="0">
                        <a:buNone/>
                      </a:pPr>
                      <a:r>
                        <a:rPr lang="it-IT" sz="1800" b="0" i="0" u="none" strike="noStrike" baseline="0" noProof="0">
                          <a:solidFill>
                            <a:srgbClr val="000000"/>
                          </a:solidFill>
                          <a:latin typeface="Aptos"/>
                        </a:rPr>
                        <a:t>Potrebbe essere variabile, ma supponiamo un punteggio medio di</a:t>
                      </a:r>
                      <a:r>
                        <a:rPr lang="it-IT" sz="1800" b="1" i="0" u="none" strike="noStrike" baseline="0" noProof="0">
                          <a:solidFill>
                            <a:srgbClr val="000000"/>
                          </a:solidFill>
                          <a:latin typeface="Aptos"/>
                        </a:rPr>
                        <a:t> 7 su 10.</a:t>
                      </a:r>
                    </a:p>
                  </a:txBody>
                  <a:tcPr/>
                </a:tc>
                <a:tc>
                  <a:txBody>
                    <a:bodyPr/>
                    <a:lstStyle/>
                    <a:p>
                      <a:pPr lvl="0">
                        <a:buNone/>
                      </a:pPr>
                      <a:r>
                        <a:rPr lang="it-IT" sz="1800" b="0" i="0" u="none" strike="noStrike" baseline="0" noProof="0">
                          <a:solidFill>
                            <a:srgbClr val="000000"/>
                          </a:solidFill>
                          <a:latin typeface="Aptos"/>
                        </a:rPr>
                        <a:t>Potrebbe aumentare, raggiungendo un punteggio medio di </a:t>
                      </a:r>
                      <a:r>
                        <a:rPr lang="it-IT" sz="1800" b="1" i="0" u="none" strike="noStrike" baseline="0" noProof="0">
                          <a:solidFill>
                            <a:srgbClr val="000000"/>
                          </a:solidFill>
                          <a:latin typeface="Aptos"/>
                        </a:rPr>
                        <a:t>8,5 su 10</a:t>
                      </a:r>
                      <a:r>
                        <a:rPr lang="it-IT" sz="1800" b="0" i="0" u="none" strike="noStrike" baseline="0" noProof="0">
                          <a:solidFill>
                            <a:srgbClr val="000000"/>
                          </a:solidFill>
                          <a:latin typeface="Aptos"/>
                        </a:rPr>
                        <a:t> grazie ad una maggior accuratezza e precisione.</a:t>
                      </a:r>
                    </a:p>
                  </a:txBody>
                  <a:tcPr/>
                </a:tc>
                <a:extLst>
                  <a:ext uri="{0D108BD9-81ED-4DB2-BD59-A6C34878D82A}">
                    <a16:rowId xmlns:a16="http://schemas.microsoft.com/office/drawing/2014/main" val="1076493869"/>
                  </a:ext>
                </a:extLst>
              </a:tr>
              <a:tr h="831049">
                <a:tc>
                  <a:txBody>
                    <a:bodyPr/>
                    <a:lstStyle/>
                    <a:p>
                      <a:r>
                        <a:rPr lang="it-IT" b="1"/>
                        <a:t>Tasso di ritenzione</a:t>
                      </a:r>
                    </a:p>
                  </a:txBody>
                  <a:tcPr/>
                </a:tc>
                <a:tc>
                  <a:txBody>
                    <a:bodyPr/>
                    <a:lstStyle/>
                    <a:p>
                      <a:pPr lvl="0">
                        <a:buNone/>
                      </a:pPr>
                      <a:r>
                        <a:rPr lang="it-IT" sz="1800" b="0" i="0" u="none" strike="noStrike" baseline="0" noProof="0">
                          <a:solidFill>
                            <a:srgbClr val="000000"/>
                          </a:solidFill>
                          <a:latin typeface="Aptos"/>
                        </a:rPr>
                        <a:t>Intorno al</a:t>
                      </a:r>
                      <a:r>
                        <a:rPr lang="it-IT" sz="1800" b="1" i="0" u="none" strike="noStrike" baseline="0" noProof="0">
                          <a:solidFill>
                            <a:srgbClr val="000000"/>
                          </a:solidFill>
                          <a:latin typeface="Aptos"/>
                        </a:rPr>
                        <a:t> 60%</a:t>
                      </a:r>
                      <a:r>
                        <a:rPr lang="it-IT" sz="1800" b="0" i="0" u="none" strike="noStrike" baseline="0" noProof="0">
                          <a:solidFill>
                            <a:srgbClr val="000000"/>
                          </a:solidFill>
                          <a:latin typeface="Aptos"/>
                        </a:rPr>
                        <a:t>, dato che alcuni clienti potrebbero non sentirsi completamente soddisfatti e cercare altrove.</a:t>
                      </a:r>
                    </a:p>
                  </a:txBody>
                  <a:tcPr/>
                </a:tc>
                <a:tc>
                  <a:txBody>
                    <a:bodyPr/>
                    <a:lstStyle/>
                    <a:p>
                      <a:pPr lvl="0">
                        <a:buNone/>
                      </a:pPr>
                      <a:r>
                        <a:rPr lang="it-IT" sz="1800" b="0" i="0" u="none" strike="noStrike" baseline="0" noProof="0">
                          <a:solidFill>
                            <a:srgbClr val="000000"/>
                          </a:solidFill>
                          <a:latin typeface="Aptos"/>
                        </a:rPr>
                        <a:t>L'aumento della soddisfazione del cliente e la personalizzazione potrebbero migliorare il tasso di ritenzione fino all'</a:t>
                      </a:r>
                      <a:r>
                        <a:rPr lang="it-IT" sz="1800" b="1" i="0" u="none" strike="noStrike" baseline="0" noProof="0">
                          <a:solidFill>
                            <a:srgbClr val="000000"/>
                          </a:solidFill>
                          <a:latin typeface="Aptos"/>
                        </a:rPr>
                        <a:t>80%.</a:t>
                      </a:r>
                      <a:endParaRPr lang="it-IT" b="1"/>
                    </a:p>
                  </a:txBody>
                  <a:tcPr/>
                </a:tc>
                <a:extLst>
                  <a:ext uri="{0D108BD9-81ED-4DB2-BD59-A6C34878D82A}">
                    <a16:rowId xmlns:a16="http://schemas.microsoft.com/office/drawing/2014/main" val="3873487289"/>
                  </a:ext>
                </a:extLst>
              </a:tr>
            </a:tbl>
          </a:graphicData>
        </a:graphic>
      </p:graphicFrame>
    </p:spTree>
    <p:extLst>
      <p:ext uri="{BB962C8B-B14F-4D97-AF65-F5344CB8AC3E}">
        <p14:creationId xmlns:p14="http://schemas.microsoft.com/office/powerpoint/2010/main" val="3975089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8E38D5-B18F-605C-E67E-963F52D56465}"/>
              </a:ext>
            </a:extLst>
          </p:cNvPr>
          <p:cNvSpPr>
            <a:spLocks noGrp="1"/>
          </p:cNvSpPr>
          <p:nvPr>
            <p:ph type="title"/>
          </p:nvPr>
        </p:nvSpPr>
        <p:spPr>
          <a:xfrm>
            <a:off x="838200" y="268872"/>
            <a:ext cx="6609347" cy="1223043"/>
          </a:xfrm>
        </p:spPr>
        <p:txBody>
          <a:bodyPr>
            <a:normAutofit/>
          </a:bodyPr>
          <a:lstStyle/>
          <a:p>
            <a:r>
              <a:rPr lang="it-IT" sz="4800" b="1">
                <a:solidFill>
                  <a:schemeClr val="bg1"/>
                </a:solidFill>
                <a:latin typeface="Aharoni"/>
                <a:ea typeface="Lato"/>
                <a:cs typeface="Lato"/>
              </a:rPr>
              <a:t>PROJECT OVERVIEW</a:t>
            </a:r>
          </a:p>
        </p:txBody>
      </p:sp>
      <p:sp>
        <p:nvSpPr>
          <p:cNvPr id="3" name="Segnaposto contenuto 2">
            <a:extLst>
              <a:ext uri="{FF2B5EF4-FFF2-40B4-BE49-F238E27FC236}">
                <a16:creationId xmlns:a16="http://schemas.microsoft.com/office/drawing/2014/main" id="{C9C086D9-A672-5E9B-8352-A1C63DB102F7}"/>
              </a:ext>
            </a:extLst>
          </p:cNvPr>
          <p:cNvSpPr>
            <a:spLocks noGrp="1"/>
          </p:cNvSpPr>
          <p:nvPr>
            <p:ph idx="1"/>
          </p:nvPr>
        </p:nvSpPr>
        <p:spPr/>
        <p:txBody>
          <a:bodyPr vert="horz" lIns="91440" tIns="45720" rIns="91440" bIns="45720" rtlCol="0" anchor="t">
            <a:normAutofit/>
          </a:bodyPr>
          <a:lstStyle/>
          <a:p>
            <a:pPr marL="0" indent="0">
              <a:buNone/>
            </a:pPr>
            <a:r>
              <a:rPr lang="it-IT" sz="3200" b="1" i="1">
                <a:solidFill>
                  <a:schemeClr val="bg1"/>
                </a:solidFill>
                <a:latin typeface="Candara"/>
                <a:ea typeface="Lato"/>
                <a:cs typeface="Lato"/>
              </a:rPr>
              <a:t>Obiettivo</a:t>
            </a:r>
            <a:r>
              <a:rPr lang="it-IT">
                <a:solidFill>
                  <a:schemeClr val="bg1"/>
                </a:solidFill>
                <a:latin typeface="Candara"/>
                <a:ea typeface="Lato"/>
                <a:cs typeface="Lato"/>
              </a:rPr>
              <a:t>: </a:t>
            </a:r>
            <a:r>
              <a:rPr lang="it-IT">
                <a:solidFill>
                  <a:schemeClr val="bg1"/>
                </a:solidFill>
                <a:effectLst/>
                <a:latin typeface="Candara"/>
                <a:ea typeface="Lato"/>
                <a:cs typeface="Lato"/>
              </a:rPr>
              <a:t>sviluppare un modello di Machine Learning per la </a:t>
            </a:r>
            <a:r>
              <a:rPr lang="it-IT" u="sng">
                <a:solidFill>
                  <a:schemeClr val="bg1"/>
                </a:solidFill>
                <a:effectLst/>
                <a:latin typeface="Candara"/>
                <a:ea typeface="Lato"/>
                <a:cs typeface="Lato"/>
              </a:rPr>
              <a:t>valutazione della compatibilità </a:t>
            </a:r>
            <a:r>
              <a:rPr lang="it-IT">
                <a:solidFill>
                  <a:schemeClr val="bg1"/>
                </a:solidFill>
                <a:effectLst/>
                <a:latin typeface="Candara"/>
                <a:ea typeface="Lato"/>
                <a:cs typeface="Lato"/>
              </a:rPr>
              <a:t>di un prodotto finanziario con il profilo di un cliente al fine di migliorare </a:t>
            </a:r>
            <a:r>
              <a:rPr lang="it-IT" b="1">
                <a:solidFill>
                  <a:schemeClr val="bg1"/>
                </a:solidFill>
                <a:effectLst/>
                <a:latin typeface="Candara"/>
                <a:ea typeface="Lato"/>
                <a:cs typeface="Lato"/>
              </a:rPr>
              <a:t>le raccomandazioni finanziarie personalizzate</a:t>
            </a:r>
            <a:r>
              <a:rPr lang="it-IT">
                <a:solidFill>
                  <a:schemeClr val="bg1"/>
                </a:solidFill>
                <a:effectLst/>
                <a:latin typeface="Candara"/>
                <a:ea typeface="Lato"/>
                <a:cs typeface="Lato"/>
              </a:rPr>
              <a:t>.</a:t>
            </a:r>
          </a:p>
          <a:p>
            <a:pPr marL="0" indent="0">
              <a:buNone/>
            </a:pPr>
            <a:endParaRPr lang="it-IT">
              <a:solidFill>
                <a:schemeClr val="bg1"/>
              </a:solidFill>
              <a:latin typeface="Candara"/>
              <a:ea typeface="Lato"/>
              <a:cs typeface="Lato"/>
            </a:endParaRPr>
          </a:p>
          <a:p>
            <a:pPr marL="0" indent="0">
              <a:buNone/>
            </a:pPr>
            <a:r>
              <a:rPr lang="it-IT">
                <a:solidFill>
                  <a:schemeClr val="bg1"/>
                </a:solidFill>
                <a:effectLst/>
                <a:latin typeface="Candara"/>
                <a:ea typeface="Lato"/>
                <a:cs typeface="Lato"/>
              </a:rPr>
              <a:t>Il modello può essere alla base di un algoritmo di raccomandazione nell’ottica di una più ampia visione di </a:t>
            </a:r>
            <a:r>
              <a:rPr lang="it-IT">
                <a:solidFill>
                  <a:schemeClr val="bg1"/>
                </a:solidFill>
                <a:latin typeface="Candara"/>
                <a:ea typeface="Lato"/>
                <a:cs typeface="Lato"/>
              </a:rPr>
              <a:t>open </a:t>
            </a:r>
            <a:r>
              <a:rPr lang="it-IT" err="1">
                <a:solidFill>
                  <a:schemeClr val="bg1"/>
                </a:solidFill>
                <a:latin typeface="Candara"/>
                <a:ea typeface="Lato"/>
                <a:cs typeface="Lato"/>
              </a:rPr>
              <a:t>finance</a:t>
            </a:r>
            <a:r>
              <a:rPr lang="it-IT">
                <a:solidFill>
                  <a:schemeClr val="bg1"/>
                </a:solidFill>
                <a:latin typeface="Candara"/>
                <a:ea typeface="Lato"/>
                <a:cs typeface="Lato"/>
              </a:rPr>
              <a:t> -&gt; </a:t>
            </a:r>
            <a:r>
              <a:rPr lang="it-IT" b="1" err="1">
                <a:solidFill>
                  <a:schemeClr val="bg1"/>
                </a:solidFill>
                <a:latin typeface="Candara"/>
                <a:ea typeface="Lato"/>
                <a:cs typeface="Lato"/>
              </a:rPr>
              <a:t>FiDA</a:t>
            </a:r>
            <a:r>
              <a:rPr lang="it-IT">
                <a:solidFill>
                  <a:schemeClr val="bg1"/>
                </a:solidFill>
                <a:latin typeface="Candara"/>
                <a:ea typeface="Lato"/>
                <a:cs typeface="Lato"/>
              </a:rPr>
              <a:t>.</a:t>
            </a:r>
            <a:br>
              <a:rPr lang="it-IT">
                <a:effectLst/>
                <a:latin typeface="Candara"/>
              </a:rPr>
            </a:br>
            <a:endParaRPr lang="it-IT">
              <a:latin typeface="Candara"/>
            </a:endParaRPr>
          </a:p>
        </p:txBody>
      </p:sp>
    </p:spTree>
    <p:extLst>
      <p:ext uri="{BB962C8B-B14F-4D97-AF65-F5344CB8AC3E}">
        <p14:creationId xmlns:p14="http://schemas.microsoft.com/office/powerpoint/2010/main" val="914282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8E38D5-B18F-605C-E67E-963F52D56465}"/>
              </a:ext>
            </a:extLst>
          </p:cNvPr>
          <p:cNvSpPr>
            <a:spLocks noGrp="1"/>
          </p:cNvSpPr>
          <p:nvPr>
            <p:ph type="title"/>
          </p:nvPr>
        </p:nvSpPr>
        <p:spPr>
          <a:xfrm>
            <a:off x="747793" y="66517"/>
            <a:ext cx="5959642" cy="1159033"/>
          </a:xfrm>
        </p:spPr>
        <p:txBody>
          <a:bodyPr/>
          <a:lstStyle/>
          <a:p>
            <a:r>
              <a:rPr lang="it-IT" b="1">
                <a:solidFill>
                  <a:schemeClr val="bg1"/>
                </a:solidFill>
                <a:latin typeface="Aharoni"/>
                <a:ea typeface="Lato"/>
                <a:cs typeface="Lato"/>
              </a:rPr>
              <a:t>REGOLAMENTO </a:t>
            </a:r>
            <a:r>
              <a:rPr lang="it-IT" b="1" err="1">
                <a:solidFill>
                  <a:schemeClr val="bg1"/>
                </a:solidFill>
                <a:latin typeface="Aharoni"/>
                <a:ea typeface="Lato"/>
                <a:cs typeface="Lato"/>
              </a:rPr>
              <a:t>FiDA</a:t>
            </a:r>
            <a:endParaRPr lang="it-IT" b="1">
              <a:solidFill>
                <a:schemeClr val="bg1"/>
              </a:solidFill>
              <a:latin typeface="Aharoni"/>
              <a:ea typeface="Lato" panose="020F0502020204030203" pitchFamily="34" charset="0"/>
              <a:cs typeface="Lato" panose="020F0502020204030203" pitchFamily="34" charset="0"/>
            </a:endParaRPr>
          </a:p>
        </p:txBody>
      </p:sp>
      <p:sp>
        <p:nvSpPr>
          <p:cNvPr id="3" name="Segnaposto contenuto 2">
            <a:extLst>
              <a:ext uri="{FF2B5EF4-FFF2-40B4-BE49-F238E27FC236}">
                <a16:creationId xmlns:a16="http://schemas.microsoft.com/office/drawing/2014/main" id="{C9C086D9-A672-5E9B-8352-A1C63DB102F7}"/>
              </a:ext>
            </a:extLst>
          </p:cNvPr>
          <p:cNvSpPr>
            <a:spLocks noGrp="1"/>
          </p:cNvSpPr>
          <p:nvPr>
            <p:ph idx="1"/>
          </p:nvPr>
        </p:nvSpPr>
        <p:spPr>
          <a:xfrm>
            <a:off x="744564" y="1344946"/>
            <a:ext cx="10702871" cy="1628096"/>
          </a:xfrm>
        </p:spPr>
        <p:txBody>
          <a:bodyPr vert="horz" lIns="91440" tIns="45720" rIns="91440" bIns="45720" rtlCol="0" anchor="t">
            <a:normAutofit/>
          </a:bodyPr>
          <a:lstStyle/>
          <a:p>
            <a:pPr marL="0">
              <a:buNone/>
            </a:pPr>
            <a:r>
              <a:rPr lang="it-IT" sz="2000">
                <a:solidFill>
                  <a:schemeClr val="bg1"/>
                </a:solidFill>
                <a:latin typeface="Candara"/>
                <a:ea typeface="Lato"/>
                <a:cs typeface="Lato"/>
              </a:rPr>
              <a:t>Il Regolamento Europeo </a:t>
            </a:r>
            <a:r>
              <a:rPr lang="it-IT" sz="2000" err="1">
                <a:solidFill>
                  <a:schemeClr val="bg1"/>
                </a:solidFill>
                <a:latin typeface="Candara"/>
                <a:ea typeface="Lato"/>
                <a:cs typeface="Lato"/>
              </a:rPr>
              <a:t>FiDA</a:t>
            </a:r>
            <a:r>
              <a:rPr lang="it-IT" sz="2000">
                <a:solidFill>
                  <a:schemeClr val="bg1"/>
                </a:solidFill>
                <a:latin typeface="Candara"/>
                <a:ea typeface="Lato"/>
                <a:cs typeface="Lato"/>
              </a:rPr>
              <a:t> (Financial Data Access) è una proposta di regolamento che mira a stabilire un quadro per l’accesso e l’uso dei dati dei clienti nel settore finanziario. Questa proposta è stata pubblicata dalla Commissione Europea il 28 giugno 2023.</a:t>
            </a:r>
          </a:p>
          <a:p>
            <a:pPr marL="0" algn="just">
              <a:buNone/>
            </a:pPr>
            <a:r>
              <a:rPr lang="it-IT" sz="2000">
                <a:solidFill>
                  <a:schemeClr val="bg1"/>
                </a:solidFill>
                <a:latin typeface="Candara"/>
                <a:ea typeface="Lato"/>
                <a:cs typeface="Lato"/>
              </a:rPr>
              <a:t>Obiettivo Principale </a:t>
            </a:r>
            <a:r>
              <a:rPr lang="it-IT" sz="2000" err="1">
                <a:solidFill>
                  <a:schemeClr val="bg1"/>
                </a:solidFill>
                <a:latin typeface="Candara"/>
                <a:ea typeface="Lato"/>
                <a:cs typeface="Lato"/>
              </a:rPr>
              <a:t>FiDA</a:t>
            </a:r>
            <a:r>
              <a:rPr lang="it-IT" sz="2000">
                <a:solidFill>
                  <a:schemeClr val="bg1"/>
                </a:solidFill>
                <a:latin typeface="Candara"/>
                <a:ea typeface="Lato"/>
                <a:cs typeface="Lato"/>
              </a:rPr>
              <a:t>: regolamentare l'accesso e l'utilizzo di determinate categorie di dati dei consumatori nel settore finanziario, al di fuori del settore dei conti di pagamento.</a:t>
            </a:r>
          </a:p>
        </p:txBody>
      </p:sp>
      <p:sp>
        <p:nvSpPr>
          <p:cNvPr id="4" name="CasellaDiTesto 3">
            <a:extLst>
              <a:ext uri="{FF2B5EF4-FFF2-40B4-BE49-F238E27FC236}">
                <a16:creationId xmlns:a16="http://schemas.microsoft.com/office/drawing/2014/main" id="{81DE28B2-AA0B-031F-EE2B-1C316DC09752}"/>
              </a:ext>
            </a:extLst>
          </p:cNvPr>
          <p:cNvSpPr txBox="1"/>
          <p:nvPr/>
        </p:nvSpPr>
        <p:spPr>
          <a:xfrm>
            <a:off x="838200" y="3161237"/>
            <a:ext cx="703825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000">
                <a:solidFill>
                  <a:schemeClr val="bg1"/>
                </a:solidFill>
                <a:latin typeface="Candara"/>
                <a:ea typeface="Lato"/>
                <a:cs typeface="Lato"/>
              </a:rPr>
              <a:t>Esso si sviluppa su 3 punti fondamentali:​</a:t>
            </a:r>
          </a:p>
        </p:txBody>
      </p:sp>
      <p:grpSp>
        <p:nvGrpSpPr>
          <p:cNvPr id="11" name="Gruppo 10">
            <a:extLst>
              <a:ext uri="{FF2B5EF4-FFF2-40B4-BE49-F238E27FC236}">
                <a16:creationId xmlns:a16="http://schemas.microsoft.com/office/drawing/2014/main" id="{1DF71CF1-13C7-0C02-789A-01EFB3A2E48A}"/>
              </a:ext>
            </a:extLst>
          </p:cNvPr>
          <p:cNvGrpSpPr/>
          <p:nvPr/>
        </p:nvGrpSpPr>
        <p:grpSpPr>
          <a:xfrm>
            <a:off x="744564" y="3561016"/>
            <a:ext cx="3581777" cy="738664"/>
            <a:chOff x="838200" y="3545627"/>
            <a:chExt cx="3581777" cy="738664"/>
          </a:xfrm>
        </p:grpSpPr>
        <p:sp>
          <p:nvSpPr>
            <p:cNvPr id="5" name="CasellaDiTesto 4">
              <a:extLst>
                <a:ext uri="{FF2B5EF4-FFF2-40B4-BE49-F238E27FC236}">
                  <a16:creationId xmlns:a16="http://schemas.microsoft.com/office/drawing/2014/main" id="{76D4C9A6-2829-4110-EB5E-2F7415AB0FA6}"/>
                </a:ext>
              </a:extLst>
            </p:cNvPr>
            <p:cNvSpPr txBox="1"/>
            <p:nvPr/>
          </p:nvSpPr>
          <p:spPr>
            <a:xfrm>
              <a:off x="1413762" y="3545627"/>
              <a:ext cx="300621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100" b="1" i="1" u="sng">
                  <a:solidFill>
                    <a:schemeClr val="bg1"/>
                  </a:solidFill>
                  <a:latin typeface="Candara"/>
                  <a:ea typeface="Lato"/>
                  <a:cs typeface="Calibri"/>
                </a:rPr>
                <a:t>Creazione di un Nuovo Soggetto Giuridico (FISP)</a:t>
              </a:r>
            </a:p>
          </p:txBody>
        </p:sp>
        <p:sp>
          <p:nvSpPr>
            <p:cNvPr id="14" name="Freccia a gallone 13">
              <a:extLst>
                <a:ext uri="{FF2B5EF4-FFF2-40B4-BE49-F238E27FC236}">
                  <a16:creationId xmlns:a16="http://schemas.microsoft.com/office/drawing/2014/main" id="{8BDCB0F1-858C-3C2B-F54A-2F3745B782A3}"/>
                </a:ext>
              </a:extLst>
            </p:cNvPr>
            <p:cNvSpPr/>
            <p:nvPr/>
          </p:nvSpPr>
          <p:spPr>
            <a:xfrm>
              <a:off x="838200" y="3662903"/>
              <a:ext cx="575562" cy="504112"/>
            </a:xfrm>
            <a:prstGeom prst="chevr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FFFFFF"/>
                </a:solidFill>
              </a:endParaRPr>
            </a:p>
          </p:txBody>
        </p:sp>
      </p:grpSp>
      <p:grpSp>
        <p:nvGrpSpPr>
          <p:cNvPr id="12" name="Gruppo 11">
            <a:extLst>
              <a:ext uri="{FF2B5EF4-FFF2-40B4-BE49-F238E27FC236}">
                <a16:creationId xmlns:a16="http://schemas.microsoft.com/office/drawing/2014/main" id="{3380F0F7-C91B-F9C0-BE0C-CDD9FD6DEEDA}"/>
              </a:ext>
            </a:extLst>
          </p:cNvPr>
          <p:cNvGrpSpPr/>
          <p:nvPr/>
        </p:nvGrpSpPr>
        <p:grpSpPr>
          <a:xfrm>
            <a:off x="4378852" y="4299349"/>
            <a:ext cx="3434294" cy="738664"/>
            <a:chOff x="838200" y="4395172"/>
            <a:chExt cx="3434294" cy="738664"/>
          </a:xfrm>
        </p:grpSpPr>
        <p:sp>
          <p:nvSpPr>
            <p:cNvPr id="6" name="CasellaDiTesto 5">
              <a:extLst>
                <a:ext uri="{FF2B5EF4-FFF2-40B4-BE49-F238E27FC236}">
                  <a16:creationId xmlns:a16="http://schemas.microsoft.com/office/drawing/2014/main" id="{BA6A3942-DA41-1950-0B84-2531F0883F8F}"/>
                </a:ext>
              </a:extLst>
            </p:cNvPr>
            <p:cNvSpPr txBox="1"/>
            <p:nvPr/>
          </p:nvSpPr>
          <p:spPr>
            <a:xfrm>
              <a:off x="1413762" y="4395172"/>
              <a:ext cx="285873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100" b="1" i="1" u="sng">
                  <a:solidFill>
                    <a:schemeClr val="bg1"/>
                  </a:solidFill>
                  <a:latin typeface="Candara"/>
                  <a:ea typeface="Lato"/>
                  <a:cs typeface="Calibri"/>
                </a:rPr>
                <a:t>Distinzioni tra Titolari, Utenti, Clienti e FISP</a:t>
              </a:r>
              <a:endParaRPr lang="it-IT" sz="2100">
                <a:solidFill>
                  <a:schemeClr val="bg1"/>
                </a:solidFill>
                <a:latin typeface="Candara"/>
                <a:ea typeface="Lato"/>
                <a:cs typeface="Lato"/>
              </a:endParaRPr>
            </a:p>
          </p:txBody>
        </p:sp>
        <p:sp>
          <p:nvSpPr>
            <p:cNvPr id="15" name="Freccia a gallone 14">
              <a:extLst>
                <a:ext uri="{FF2B5EF4-FFF2-40B4-BE49-F238E27FC236}">
                  <a16:creationId xmlns:a16="http://schemas.microsoft.com/office/drawing/2014/main" id="{4280216E-D3C5-A3DA-DC73-F72D29438223}"/>
                </a:ext>
              </a:extLst>
            </p:cNvPr>
            <p:cNvSpPr/>
            <p:nvPr/>
          </p:nvSpPr>
          <p:spPr>
            <a:xfrm>
              <a:off x="838200" y="4512448"/>
              <a:ext cx="582019" cy="504112"/>
            </a:xfrm>
            <a:prstGeom prst="chevr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FFFFFF"/>
                </a:solidFill>
              </a:endParaRPr>
            </a:p>
          </p:txBody>
        </p:sp>
      </p:grpSp>
      <p:grpSp>
        <p:nvGrpSpPr>
          <p:cNvPr id="13" name="Gruppo 12">
            <a:extLst>
              <a:ext uri="{FF2B5EF4-FFF2-40B4-BE49-F238E27FC236}">
                <a16:creationId xmlns:a16="http://schemas.microsoft.com/office/drawing/2014/main" id="{B49CF832-8990-91CD-20F8-E85342AEC3E3}"/>
              </a:ext>
            </a:extLst>
          </p:cNvPr>
          <p:cNvGrpSpPr/>
          <p:nvPr/>
        </p:nvGrpSpPr>
        <p:grpSpPr>
          <a:xfrm>
            <a:off x="7609946" y="5143722"/>
            <a:ext cx="4234227" cy="738664"/>
            <a:chOff x="844508" y="5271742"/>
            <a:chExt cx="4234227" cy="738664"/>
          </a:xfrm>
        </p:grpSpPr>
        <p:sp>
          <p:nvSpPr>
            <p:cNvPr id="8" name="CasellaDiTesto 7">
              <a:extLst>
                <a:ext uri="{FF2B5EF4-FFF2-40B4-BE49-F238E27FC236}">
                  <a16:creationId xmlns:a16="http://schemas.microsoft.com/office/drawing/2014/main" id="{92463FF0-5E12-40A2-E794-58D95029DA39}"/>
                </a:ext>
              </a:extLst>
            </p:cNvPr>
            <p:cNvSpPr txBox="1"/>
            <p:nvPr/>
          </p:nvSpPr>
          <p:spPr>
            <a:xfrm>
              <a:off x="1413762" y="5271742"/>
              <a:ext cx="366497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100" b="1" i="1" u="sng">
                  <a:solidFill>
                    <a:schemeClr val="bg1"/>
                  </a:solidFill>
                  <a:latin typeface="Candara"/>
                  <a:ea typeface="Lato"/>
                  <a:cs typeface="Calibri"/>
                </a:rPr>
                <a:t>Fruizione dei Dati dai Titolari agli Utenti</a:t>
              </a:r>
              <a:endParaRPr lang="it-IT" sz="2100">
                <a:solidFill>
                  <a:schemeClr val="bg1"/>
                </a:solidFill>
                <a:latin typeface="Candara"/>
                <a:ea typeface="Lato"/>
                <a:cs typeface="Calibri"/>
              </a:endParaRPr>
            </a:p>
          </p:txBody>
        </p:sp>
        <p:sp>
          <p:nvSpPr>
            <p:cNvPr id="16" name="Freccia a gallone 15">
              <a:extLst>
                <a:ext uri="{FF2B5EF4-FFF2-40B4-BE49-F238E27FC236}">
                  <a16:creationId xmlns:a16="http://schemas.microsoft.com/office/drawing/2014/main" id="{2944BE24-3389-826E-A59F-F30776FB4BDF}"/>
                </a:ext>
              </a:extLst>
            </p:cNvPr>
            <p:cNvSpPr/>
            <p:nvPr/>
          </p:nvSpPr>
          <p:spPr>
            <a:xfrm>
              <a:off x="844508" y="5361993"/>
              <a:ext cx="523901" cy="549315"/>
            </a:xfrm>
            <a:prstGeom prst="chevr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FFFFFF"/>
                </a:solidFill>
              </a:endParaRPr>
            </a:p>
          </p:txBody>
        </p:sp>
      </p:grpSp>
    </p:spTree>
    <p:extLst>
      <p:ext uri="{BB962C8B-B14F-4D97-AF65-F5344CB8AC3E}">
        <p14:creationId xmlns:p14="http://schemas.microsoft.com/office/powerpoint/2010/main" val="2071279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6F32944C-E8A8-DE28-D5E4-779CBA7F1258}"/>
              </a:ext>
            </a:extLst>
          </p:cNvPr>
          <p:cNvSpPr txBox="1"/>
          <p:nvPr/>
        </p:nvSpPr>
        <p:spPr>
          <a:xfrm>
            <a:off x="0" y="0"/>
            <a:ext cx="2664636"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4000">
                <a:solidFill>
                  <a:srgbClr val="FFFFFF"/>
                </a:solidFill>
                <a:latin typeface="Aharoni"/>
                <a:ea typeface="Lato"/>
                <a:cs typeface="Lato"/>
              </a:rPr>
              <a:t>USE CASE: </a:t>
            </a:r>
          </a:p>
          <a:p>
            <a:r>
              <a:rPr lang="it-IT" sz="2800">
                <a:solidFill>
                  <a:srgbClr val="FFFFFF"/>
                </a:solidFill>
                <a:latin typeface="Aharoni"/>
                <a:ea typeface="Lato"/>
                <a:cs typeface="Lato"/>
              </a:rPr>
              <a:t>-&gt; FEATURES</a:t>
            </a:r>
            <a:r>
              <a:rPr lang="it-IT" sz="2800">
                <a:latin typeface="Aharoni"/>
                <a:ea typeface="Lato"/>
                <a:cs typeface="Lato"/>
              </a:rPr>
              <a:t>​</a:t>
            </a:r>
            <a:endParaRPr lang="it-IT" sz="2400">
              <a:latin typeface="Aharoni"/>
              <a:ea typeface="Lato"/>
              <a:cs typeface="Lato"/>
            </a:endParaRPr>
          </a:p>
        </p:txBody>
      </p:sp>
      <p:pic>
        <p:nvPicPr>
          <p:cNvPr id="3" name="Immagine 2">
            <a:extLst>
              <a:ext uri="{FF2B5EF4-FFF2-40B4-BE49-F238E27FC236}">
                <a16:creationId xmlns:a16="http://schemas.microsoft.com/office/drawing/2014/main" id="{613E0A52-F632-C492-556F-F2C2B268E1A0}"/>
              </a:ext>
            </a:extLst>
          </p:cNvPr>
          <p:cNvPicPr>
            <a:picLocks noChangeAspect="1"/>
          </p:cNvPicPr>
          <p:nvPr/>
        </p:nvPicPr>
        <p:blipFill>
          <a:blip r:embed="rId2"/>
          <a:stretch>
            <a:fillRect/>
          </a:stretch>
        </p:blipFill>
        <p:spPr>
          <a:xfrm>
            <a:off x="226456" y="3715495"/>
            <a:ext cx="11976383" cy="534398"/>
          </a:xfrm>
          <a:prstGeom prst="rect">
            <a:avLst/>
          </a:prstGeom>
        </p:spPr>
      </p:pic>
      <p:sp>
        <p:nvSpPr>
          <p:cNvPr id="5" name="CasellaDiTesto 4">
            <a:extLst>
              <a:ext uri="{FF2B5EF4-FFF2-40B4-BE49-F238E27FC236}">
                <a16:creationId xmlns:a16="http://schemas.microsoft.com/office/drawing/2014/main" id="{918BD699-5C45-6353-9F32-B13831D36DC1}"/>
              </a:ext>
            </a:extLst>
          </p:cNvPr>
          <p:cNvSpPr txBox="1"/>
          <p:nvPr/>
        </p:nvSpPr>
        <p:spPr>
          <a:xfrm>
            <a:off x="3079306" y="2726473"/>
            <a:ext cx="1244009" cy="646331"/>
          </a:xfrm>
          <a:prstGeom prst="rect">
            <a:avLst/>
          </a:prstGeom>
          <a:noFill/>
        </p:spPr>
        <p:txBody>
          <a:bodyPr wrap="square" rtlCol="0">
            <a:spAutoFit/>
          </a:bodyPr>
          <a:lstStyle/>
          <a:p>
            <a:r>
              <a:rPr lang="it-IT" err="1">
                <a:solidFill>
                  <a:schemeClr val="bg1"/>
                </a:solidFill>
                <a:latin typeface="Candara" panose="020E0502030303020204" pitchFamily="34" charset="0"/>
              </a:rPr>
              <a:t>Raw</a:t>
            </a:r>
            <a:r>
              <a:rPr lang="it-IT">
                <a:solidFill>
                  <a:schemeClr val="bg1"/>
                </a:solidFill>
                <a:latin typeface="Candara" panose="020E0502030303020204" pitchFamily="34" charset="0"/>
              </a:rPr>
              <a:t> Data User</a:t>
            </a:r>
          </a:p>
        </p:txBody>
      </p:sp>
      <p:sp>
        <p:nvSpPr>
          <p:cNvPr id="6" name="CasellaDiTesto 5">
            <a:extLst>
              <a:ext uri="{FF2B5EF4-FFF2-40B4-BE49-F238E27FC236}">
                <a16:creationId xmlns:a16="http://schemas.microsoft.com/office/drawing/2014/main" id="{6A8008FB-3A70-A72C-37F0-8073714668BC}"/>
              </a:ext>
            </a:extLst>
          </p:cNvPr>
          <p:cNvSpPr txBox="1"/>
          <p:nvPr/>
        </p:nvSpPr>
        <p:spPr>
          <a:xfrm>
            <a:off x="215617" y="3038927"/>
            <a:ext cx="1450856" cy="646331"/>
          </a:xfrm>
          <a:prstGeom prst="rect">
            <a:avLst/>
          </a:prstGeom>
          <a:noFill/>
        </p:spPr>
        <p:txBody>
          <a:bodyPr wrap="square" rtlCol="0">
            <a:spAutoFit/>
          </a:bodyPr>
          <a:lstStyle/>
          <a:p>
            <a:r>
              <a:rPr lang="it-IT" err="1">
                <a:solidFill>
                  <a:schemeClr val="bg1"/>
                </a:solidFill>
                <a:latin typeface="Candara" panose="020E0502030303020204" pitchFamily="34" charset="0"/>
              </a:rPr>
              <a:t>Normalized</a:t>
            </a:r>
            <a:r>
              <a:rPr lang="it-IT">
                <a:solidFill>
                  <a:schemeClr val="bg1"/>
                </a:solidFill>
                <a:latin typeface="Candara" panose="020E0502030303020204" pitchFamily="34" charset="0"/>
              </a:rPr>
              <a:t> Data User</a:t>
            </a:r>
          </a:p>
        </p:txBody>
      </p:sp>
      <p:pic>
        <p:nvPicPr>
          <p:cNvPr id="8" name="Immagine 7">
            <a:extLst>
              <a:ext uri="{FF2B5EF4-FFF2-40B4-BE49-F238E27FC236}">
                <a16:creationId xmlns:a16="http://schemas.microsoft.com/office/drawing/2014/main" id="{9D304B92-A2C5-12F3-DC3E-C54335A4E0E0}"/>
              </a:ext>
            </a:extLst>
          </p:cNvPr>
          <p:cNvPicPr>
            <a:picLocks noChangeAspect="1"/>
          </p:cNvPicPr>
          <p:nvPr/>
        </p:nvPicPr>
        <p:blipFill>
          <a:blip r:embed="rId3"/>
          <a:stretch>
            <a:fillRect/>
          </a:stretch>
        </p:blipFill>
        <p:spPr>
          <a:xfrm>
            <a:off x="215616" y="5917975"/>
            <a:ext cx="11976384" cy="613259"/>
          </a:xfrm>
          <a:prstGeom prst="rect">
            <a:avLst/>
          </a:prstGeom>
        </p:spPr>
      </p:pic>
      <p:sp>
        <p:nvSpPr>
          <p:cNvPr id="9" name="CasellaDiTesto 8">
            <a:extLst>
              <a:ext uri="{FF2B5EF4-FFF2-40B4-BE49-F238E27FC236}">
                <a16:creationId xmlns:a16="http://schemas.microsoft.com/office/drawing/2014/main" id="{C28B6C02-DF66-D1EB-C765-EEED4B15B12A}"/>
              </a:ext>
            </a:extLst>
          </p:cNvPr>
          <p:cNvSpPr txBox="1"/>
          <p:nvPr/>
        </p:nvSpPr>
        <p:spPr>
          <a:xfrm>
            <a:off x="2457301" y="4905816"/>
            <a:ext cx="1244009" cy="646331"/>
          </a:xfrm>
          <a:prstGeom prst="rect">
            <a:avLst/>
          </a:prstGeom>
          <a:noFill/>
        </p:spPr>
        <p:txBody>
          <a:bodyPr wrap="square" rtlCol="0">
            <a:spAutoFit/>
          </a:bodyPr>
          <a:lstStyle/>
          <a:p>
            <a:r>
              <a:rPr lang="it-IT" err="1">
                <a:solidFill>
                  <a:schemeClr val="bg1"/>
                </a:solidFill>
                <a:latin typeface="Candara" panose="020E0502030303020204" pitchFamily="34" charset="0"/>
              </a:rPr>
              <a:t>Raw</a:t>
            </a:r>
            <a:r>
              <a:rPr lang="it-IT">
                <a:solidFill>
                  <a:schemeClr val="bg1"/>
                </a:solidFill>
                <a:latin typeface="Candara" panose="020E0502030303020204" pitchFamily="34" charset="0"/>
              </a:rPr>
              <a:t> Data Product</a:t>
            </a:r>
          </a:p>
        </p:txBody>
      </p:sp>
      <p:sp>
        <p:nvSpPr>
          <p:cNvPr id="10" name="CasellaDiTesto 9">
            <a:extLst>
              <a:ext uri="{FF2B5EF4-FFF2-40B4-BE49-F238E27FC236}">
                <a16:creationId xmlns:a16="http://schemas.microsoft.com/office/drawing/2014/main" id="{F2683EF8-8CFD-71EF-7E68-4622BA9BF721}"/>
              </a:ext>
            </a:extLst>
          </p:cNvPr>
          <p:cNvSpPr txBox="1"/>
          <p:nvPr/>
        </p:nvSpPr>
        <p:spPr>
          <a:xfrm>
            <a:off x="215617" y="5228981"/>
            <a:ext cx="1666473" cy="646331"/>
          </a:xfrm>
          <a:prstGeom prst="rect">
            <a:avLst/>
          </a:prstGeom>
          <a:noFill/>
        </p:spPr>
        <p:txBody>
          <a:bodyPr wrap="square" rtlCol="0">
            <a:spAutoFit/>
          </a:bodyPr>
          <a:lstStyle/>
          <a:p>
            <a:r>
              <a:rPr lang="it-IT" err="1">
                <a:solidFill>
                  <a:schemeClr val="bg1"/>
                </a:solidFill>
                <a:latin typeface="Candara" panose="020E0502030303020204" pitchFamily="34" charset="0"/>
              </a:rPr>
              <a:t>Normalized</a:t>
            </a:r>
            <a:r>
              <a:rPr lang="it-IT">
                <a:solidFill>
                  <a:schemeClr val="bg1"/>
                </a:solidFill>
                <a:latin typeface="Candara" panose="020E0502030303020204" pitchFamily="34" charset="0"/>
              </a:rPr>
              <a:t> Data Product</a:t>
            </a:r>
          </a:p>
        </p:txBody>
      </p:sp>
      <p:graphicFrame>
        <p:nvGraphicFramePr>
          <p:cNvPr id="12" name="Tabella 11">
            <a:extLst>
              <a:ext uri="{FF2B5EF4-FFF2-40B4-BE49-F238E27FC236}">
                <a16:creationId xmlns:a16="http://schemas.microsoft.com/office/drawing/2014/main" id="{A37A5177-85AB-0F7D-7A44-D8B44C97E22B}"/>
              </a:ext>
            </a:extLst>
          </p:cNvPr>
          <p:cNvGraphicFramePr>
            <a:graphicFrameLocks noGrp="1"/>
          </p:cNvGraphicFramePr>
          <p:nvPr>
            <p:extLst>
              <p:ext uri="{D42A27DB-BD31-4B8C-83A1-F6EECF244321}">
                <p14:modId xmlns:p14="http://schemas.microsoft.com/office/powerpoint/2010/main" val="701197364"/>
              </p:ext>
            </p:extLst>
          </p:nvPr>
        </p:nvGraphicFramePr>
        <p:xfrm>
          <a:off x="4323315" y="2531479"/>
          <a:ext cx="7868685" cy="1036320"/>
        </p:xfrm>
        <a:graphic>
          <a:graphicData uri="http://schemas.openxmlformats.org/drawingml/2006/table">
            <a:tbl>
              <a:tblPr firstRow="1" bandRow="1">
                <a:tableStyleId>{073A0DAA-6AF3-43AB-8588-CEC1D06C72B9}</a:tableStyleId>
              </a:tblPr>
              <a:tblGrid>
                <a:gridCol w="955751">
                  <a:extLst>
                    <a:ext uri="{9D8B030D-6E8A-4147-A177-3AD203B41FA5}">
                      <a16:colId xmlns:a16="http://schemas.microsoft.com/office/drawing/2014/main" val="3445741703"/>
                    </a:ext>
                  </a:extLst>
                </a:gridCol>
                <a:gridCol w="882502">
                  <a:extLst>
                    <a:ext uri="{9D8B030D-6E8A-4147-A177-3AD203B41FA5}">
                      <a16:colId xmlns:a16="http://schemas.microsoft.com/office/drawing/2014/main" val="3764304287"/>
                    </a:ext>
                  </a:extLst>
                </a:gridCol>
                <a:gridCol w="712381">
                  <a:extLst>
                    <a:ext uri="{9D8B030D-6E8A-4147-A177-3AD203B41FA5}">
                      <a16:colId xmlns:a16="http://schemas.microsoft.com/office/drawing/2014/main" val="3351028508"/>
                    </a:ext>
                  </a:extLst>
                </a:gridCol>
                <a:gridCol w="754912">
                  <a:extLst>
                    <a:ext uri="{9D8B030D-6E8A-4147-A177-3AD203B41FA5}">
                      <a16:colId xmlns:a16="http://schemas.microsoft.com/office/drawing/2014/main" val="2772903219"/>
                    </a:ext>
                  </a:extLst>
                </a:gridCol>
                <a:gridCol w="531628">
                  <a:extLst>
                    <a:ext uri="{9D8B030D-6E8A-4147-A177-3AD203B41FA5}">
                      <a16:colId xmlns:a16="http://schemas.microsoft.com/office/drawing/2014/main" val="392520643"/>
                    </a:ext>
                  </a:extLst>
                </a:gridCol>
                <a:gridCol w="765544">
                  <a:extLst>
                    <a:ext uri="{9D8B030D-6E8A-4147-A177-3AD203B41FA5}">
                      <a16:colId xmlns:a16="http://schemas.microsoft.com/office/drawing/2014/main" val="1068962468"/>
                    </a:ext>
                  </a:extLst>
                </a:gridCol>
                <a:gridCol w="956930">
                  <a:extLst>
                    <a:ext uri="{9D8B030D-6E8A-4147-A177-3AD203B41FA5}">
                      <a16:colId xmlns:a16="http://schemas.microsoft.com/office/drawing/2014/main" val="2253888732"/>
                    </a:ext>
                  </a:extLst>
                </a:gridCol>
                <a:gridCol w="1181985">
                  <a:extLst>
                    <a:ext uri="{9D8B030D-6E8A-4147-A177-3AD203B41FA5}">
                      <a16:colId xmlns:a16="http://schemas.microsoft.com/office/drawing/2014/main" val="2212523508"/>
                    </a:ext>
                  </a:extLst>
                </a:gridCol>
                <a:gridCol w="1127052">
                  <a:extLst>
                    <a:ext uri="{9D8B030D-6E8A-4147-A177-3AD203B41FA5}">
                      <a16:colId xmlns:a16="http://schemas.microsoft.com/office/drawing/2014/main" val="3985192105"/>
                    </a:ext>
                  </a:extLst>
                </a:gridCol>
              </a:tblGrid>
              <a:tr h="370840">
                <a:tc>
                  <a:txBody>
                    <a:bodyPr/>
                    <a:lstStyle/>
                    <a:p>
                      <a:r>
                        <a:rPr lang="it-IT" sz="1400">
                          <a:latin typeface="Candara" panose="020E0502030303020204" pitchFamily="34" charset="0"/>
                        </a:rPr>
                        <a:t>Utente</a:t>
                      </a:r>
                    </a:p>
                  </a:txBody>
                  <a:tcPr/>
                </a:tc>
                <a:tc>
                  <a:txBody>
                    <a:bodyPr/>
                    <a:lstStyle/>
                    <a:p>
                      <a:r>
                        <a:rPr lang="it-IT" sz="1400">
                          <a:latin typeface="Candara" panose="020E0502030303020204" pitchFamily="34" charset="0"/>
                        </a:rPr>
                        <a:t>Depositi TOT</a:t>
                      </a:r>
                    </a:p>
                  </a:txBody>
                  <a:tcPr/>
                </a:tc>
                <a:tc>
                  <a:txBody>
                    <a:bodyPr/>
                    <a:lstStyle/>
                    <a:p>
                      <a:r>
                        <a:rPr lang="it-IT" sz="1400">
                          <a:latin typeface="Candara" panose="020E0502030303020204" pitchFamily="34" charset="0"/>
                        </a:rPr>
                        <a:t>Q. da inv.</a:t>
                      </a:r>
                    </a:p>
                  </a:txBody>
                  <a:tcPr/>
                </a:tc>
                <a:tc>
                  <a:txBody>
                    <a:bodyPr/>
                    <a:lstStyle/>
                    <a:p>
                      <a:r>
                        <a:rPr lang="it-IT" sz="1400">
                          <a:latin typeface="Candara" panose="020E0502030303020204" pitchFamily="34" charset="0"/>
                        </a:rPr>
                        <a:t>Orizz. Temp.</a:t>
                      </a:r>
                    </a:p>
                  </a:txBody>
                  <a:tcPr/>
                </a:tc>
                <a:tc>
                  <a:txBody>
                    <a:bodyPr/>
                    <a:lstStyle/>
                    <a:p>
                      <a:r>
                        <a:rPr lang="it-IT" sz="1400">
                          <a:latin typeface="Candara" panose="020E0502030303020204" pitchFamily="34" charset="0"/>
                        </a:rPr>
                        <a:t>Età</a:t>
                      </a:r>
                    </a:p>
                  </a:txBody>
                  <a:tcPr/>
                </a:tc>
                <a:tc>
                  <a:txBody>
                    <a:bodyPr/>
                    <a:lstStyle/>
                    <a:p>
                      <a:r>
                        <a:rPr lang="it-IT" sz="1400">
                          <a:latin typeface="Candara" panose="020E0502030303020204" pitchFamily="34" charset="0"/>
                        </a:rPr>
                        <a:t>Deb. in corso</a:t>
                      </a:r>
                    </a:p>
                  </a:txBody>
                  <a:tcPr/>
                </a:tc>
                <a:tc>
                  <a:txBody>
                    <a:bodyPr/>
                    <a:lstStyle/>
                    <a:p>
                      <a:r>
                        <a:rPr lang="it-IT" sz="1400">
                          <a:latin typeface="Candara" panose="020E0502030303020204" pitchFamily="34" charset="0"/>
                        </a:rPr>
                        <a:t>Avv. al rischio</a:t>
                      </a:r>
                    </a:p>
                  </a:txBody>
                  <a:tcPr/>
                </a:tc>
                <a:tc>
                  <a:txBody>
                    <a:bodyPr/>
                    <a:lstStyle/>
                    <a:p>
                      <a:r>
                        <a:rPr lang="it-IT" sz="1400">
                          <a:solidFill>
                            <a:srgbClr val="FFFF00"/>
                          </a:solidFill>
                          <a:latin typeface="Candara" panose="020E0502030303020204" pitchFamily="34" charset="0"/>
                        </a:rPr>
                        <a:t>Obbiettivo Finanz.</a:t>
                      </a:r>
                    </a:p>
                  </a:txBody>
                  <a:tcPr/>
                </a:tc>
                <a:tc>
                  <a:txBody>
                    <a:bodyPr/>
                    <a:lstStyle/>
                    <a:p>
                      <a:r>
                        <a:rPr lang="it-IT" sz="1400">
                          <a:solidFill>
                            <a:srgbClr val="FFFF00"/>
                          </a:solidFill>
                          <a:latin typeface="Candara" panose="020E0502030303020204" pitchFamily="34" charset="0"/>
                        </a:rPr>
                        <a:t>Exp</a:t>
                      </a:r>
                    </a:p>
                  </a:txBody>
                  <a:tcPr/>
                </a:tc>
                <a:extLst>
                  <a:ext uri="{0D108BD9-81ED-4DB2-BD59-A6C34878D82A}">
                    <a16:rowId xmlns:a16="http://schemas.microsoft.com/office/drawing/2014/main" val="2261730310"/>
                  </a:ext>
                </a:extLst>
              </a:tr>
              <a:tr h="370840">
                <a:tc>
                  <a:txBody>
                    <a:bodyPr/>
                    <a:lstStyle/>
                    <a:p>
                      <a:r>
                        <a:rPr lang="it-IT" sz="1400"/>
                        <a:t>1</a:t>
                      </a:r>
                    </a:p>
                  </a:txBody>
                  <a:tcPr/>
                </a:tc>
                <a:tc>
                  <a:txBody>
                    <a:bodyPr/>
                    <a:lstStyle/>
                    <a:p>
                      <a:r>
                        <a:rPr lang="it-IT" sz="1400"/>
                        <a:t>141’510</a:t>
                      </a:r>
                    </a:p>
                  </a:txBody>
                  <a:tcPr/>
                </a:tc>
                <a:tc>
                  <a:txBody>
                    <a:bodyPr/>
                    <a:lstStyle/>
                    <a:p>
                      <a:r>
                        <a:rPr lang="it-IT" sz="1400"/>
                        <a:t>40’531</a:t>
                      </a:r>
                    </a:p>
                  </a:txBody>
                  <a:tcPr/>
                </a:tc>
                <a:tc>
                  <a:txBody>
                    <a:bodyPr/>
                    <a:lstStyle/>
                    <a:p>
                      <a:r>
                        <a:rPr lang="it-IT" sz="1400"/>
                        <a:t>96</a:t>
                      </a:r>
                    </a:p>
                  </a:txBody>
                  <a:tcPr/>
                </a:tc>
                <a:tc>
                  <a:txBody>
                    <a:bodyPr/>
                    <a:lstStyle/>
                    <a:p>
                      <a:r>
                        <a:rPr lang="it-IT" sz="1400"/>
                        <a:t>44</a:t>
                      </a:r>
                    </a:p>
                  </a:txBody>
                  <a:tcPr/>
                </a:tc>
                <a:tc>
                  <a:txBody>
                    <a:bodyPr/>
                    <a:lstStyle/>
                    <a:p>
                      <a:r>
                        <a:rPr lang="it-IT" sz="1400"/>
                        <a:t>21</a:t>
                      </a:r>
                    </a:p>
                  </a:txBody>
                  <a:tcPr/>
                </a:tc>
                <a:tc>
                  <a:txBody>
                    <a:bodyPr/>
                    <a:lstStyle/>
                    <a:p>
                      <a:r>
                        <a:rPr lang="it-IT" sz="1400"/>
                        <a:t>5</a:t>
                      </a:r>
                    </a:p>
                  </a:txBody>
                  <a:tcPr/>
                </a:tc>
                <a:tc>
                  <a:txBody>
                    <a:bodyPr/>
                    <a:lstStyle/>
                    <a:p>
                      <a:r>
                        <a:rPr lang="it-IT" sz="1400"/>
                        <a:t>Generazione reddito</a:t>
                      </a:r>
                    </a:p>
                  </a:txBody>
                  <a:tcPr/>
                </a:tc>
                <a:tc>
                  <a:txBody>
                    <a:bodyPr/>
                    <a:lstStyle/>
                    <a:p>
                      <a:r>
                        <a:rPr lang="it-IT" sz="1400"/>
                        <a:t>Principiante</a:t>
                      </a:r>
                    </a:p>
                  </a:txBody>
                  <a:tcPr/>
                </a:tc>
                <a:extLst>
                  <a:ext uri="{0D108BD9-81ED-4DB2-BD59-A6C34878D82A}">
                    <a16:rowId xmlns:a16="http://schemas.microsoft.com/office/drawing/2014/main" val="2542573270"/>
                  </a:ext>
                </a:extLst>
              </a:tr>
            </a:tbl>
          </a:graphicData>
        </a:graphic>
      </p:graphicFrame>
      <p:graphicFrame>
        <p:nvGraphicFramePr>
          <p:cNvPr id="13" name="Tabella 12">
            <a:extLst>
              <a:ext uri="{FF2B5EF4-FFF2-40B4-BE49-F238E27FC236}">
                <a16:creationId xmlns:a16="http://schemas.microsoft.com/office/drawing/2014/main" id="{1CB76EC6-302C-39B9-838E-3A2007549E16}"/>
              </a:ext>
            </a:extLst>
          </p:cNvPr>
          <p:cNvGraphicFramePr>
            <a:graphicFrameLocks noGrp="1"/>
          </p:cNvGraphicFramePr>
          <p:nvPr>
            <p:extLst>
              <p:ext uri="{D42A27DB-BD31-4B8C-83A1-F6EECF244321}">
                <p14:modId xmlns:p14="http://schemas.microsoft.com/office/powerpoint/2010/main" val="1662767870"/>
              </p:ext>
            </p:extLst>
          </p:nvPr>
        </p:nvGraphicFramePr>
        <p:xfrm>
          <a:off x="3606632" y="4710822"/>
          <a:ext cx="8585368" cy="1036320"/>
        </p:xfrm>
        <a:graphic>
          <a:graphicData uri="http://schemas.openxmlformats.org/drawingml/2006/table">
            <a:tbl>
              <a:tblPr firstRow="1" bandRow="1">
                <a:tableStyleId>{073A0DAA-6AF3-43AB-8588-CEC1D06C72B9}</a:tableStyleId>
              </a:tblPr>
              <a:tblGrid>
                <a:gridCol w="914402">
                  <a:extLst>
                    <a:ext uri="{9D8B030D-6E8A-4147-A177-3AD203B41FA5}">
                      <a16:colId xmlns:a16="http://schemas.microsoft.com/office/drawing/2014/main" val="3445741703"/>
                    </a:ext>
                  </a:extLst>
                </a:gridCol>
                <a:gridCol w="765544">
                  <a:extLst>
                    <a:ext uri="{9D8B030D-6E8A-4147-A177-3AD203B41FA5}">
                      <a16:colId xmlns:a16="http://schemas.microsoft.com/office/drawing/2014/main" val="3764304287"/>
                    </a:ext>
                  </a:extLst>
                </a:gridCol>
                <a:gridCol w="1010093">
                  <a:extLst>
                    <a:ext uri="{9D8B030D-6E8A-4147-A177-3AD203B41FA5}">
                      <a16:colId xmlns:a16="http://schemas.microsoft.com/office/drawing/2014/main" val="3351028508"/>
                    </a:ext>
                  </a:extLst>
                </a:gridCol>
                <a:gridCol w="978196">
                  <a:extLst>
                    <a:ext uri="{9D8B030D-6E8A-4147-A177-3AD203B41FA5}">
                      <a16:colId xmlns:a16="http://schemas.microsoft.com/office/drawing/2014/main" val="2772903219"/>
                    </a:ext>
                  </a:extLst>
                </a:gridCol>
                <a:gridCol w="808074">
                  <a:extLst>
                    <a:ext uri="{9D8B030D-6E8A-4147-A177-3AD203B41FA5}">
                      <a16:colId xmlns:a16="http://schemas.microsoft.com/office/drawing/2014/main" val="392520643"/>
                    </a:ext>
                  </a:extLst>
                </a:gridCol>
                <a:gridCol w="1031358">
                  <a:extLst>
                    <a:ext uri="{9D8B030D-6E8A-4147-A177-3AD203B41FA5}">
                      <a16:colId xmlns:a16="http://schemas.microsoft.com/office/drawing/2014/main" val="1068962468"/>
                    </a:ext>
                  </a:extLst>
                </a:gridCol>
                <a:gridCol w="946298">
                  <a:extLst>
                    <a:ext uri="{9D8B030D-6E8A-4147-A177-3AD203B41FA5}">
                      <a16:colId xmlns:a16="http://schemas.microsoft.com/office/drawing/2014/main" val="2253888732"/>
                    </a:ext>
                  </a:extLst>
                </a:gridCol>
                <a:gridCol w="1212111">
                  <a:extLst>
                    <a:ext uri="{9D8B030D-6E8A-4147-A177-3AD203B41FA5}">
                      <a16:colId xmlns:a16="http://schemas.microsoft.com/office/drawing/2014/main" val="2212523508"/>
                    </a:ext>
                  </a:extLst>
                </a:gridCol>
                <a:gridCol w="919292">
                  <a:extLst>
                    <a:ext uri="{9D8B030D-6E8A-4147-A177-3AD203B41FA5}">
                      <a16:colId xmlns:a16="http://schemas.microsoft.com/office/drawing/2014/main" val="3985192105"/>
                    </a:ext>
                  </a:extLst>
                </a:gridCol>
              </a:tblGrid>
              <a:tr h="370840">
                <a:tc>
                  <a:txBody>
                    <a:bodyPr/>
                    <a:lstStyle/>
                    <a:p>
                      <a:r>
                        <a:rPr lang="it-IT" sz="1400">
                          <a:latin typeface="Candara" panose="020E0502030303020204" pitchFamily="34" charset="0"/>
                        </a:rPr>
                        <a:t>Prodotto</a:t>
                      </a:r>
                    </a:p>
                  </a:txBody>
                  <a:tcPr/>
                </a:tc>
                <a:tc>
                  <a:txBody>
                    <a:bodyPr/>
                    <a:lstStyle/>
                    <a:p>
                      <a:r>
                        <a:rPr lang="it-IT" sz="1400">
                          <a:latin typeface="Candara" panose="020E0502030303020204" pitchFamily="34" charset="0"/>
                        </a:rPr>
                        <a:t>Nome</a:t>
                      </a:r>
                    </a:p>
                  </a:txBody>
                  <a:tcPr/>
                </a:tc>
                <a:tc>
                  <a:txBody>
                    <a:bodyPr/>
                    <a:lstStyle/>
                    <a:p>
                      <a:r>
                        <a:rPr lang="it-IT" sz="1400">
                          <a:latin typeface="Candara" panose="020E0502030303020204" pitchFamily="34" charset="0"/>
                        </a:rPr>
                        <a:t>Scadenza</a:t>
                      </a:r>
                    </a:p>
                  </a:txBody>
                  <a:tcPr/>
                </a:tc>
                <a:tc>
                  <a:txBody>
                    <a:bodyPr/>
                    <a:lstStyle/>
                    <a:p>
                      <a:r>
                        <a:rPr lang="it-IT" sz="1400">
                          <a:solidFill>
                            <a:srgbClr val="FFFF00"/>
                          </a:solidFill>
                          <a:latin typeface="Candara" panose="020E0502030303020204" pitchFamily="34" charset="0"/>
                        </a:rPr>
                        <a:t>Finalità Prod.</a:t>
                      </a:r>
                    </a:p>
                  </a:txBody>
                  <a:tcPr/>
                </a:tc>
                <a:tc>
                  <a:txBody>
                    <a:bodyPr/>
                    <a:lstStyle/>
                    <a:p>
                      <a:r>
                        <a:rPr lang="it-IT" sz="1400">
                          <a:solidFill>
                            <a:srgbClr val="FFFF00"/>
                          </a:solidFill>
                          <a:latin typeface="Candara" panose="020E0502030303020204" pitchFamily="34" charset="0"/>
                        </a:rPr>
                        <a:t>Tipo di Prod.</a:t>
                      </a:r>
                    </a:p>
                  </a:txBody>
                  <a:tcPr/>
                </a:tc>
                <a:tc>
                  <a:txBody>
                    <a:bodyPr/>
                    <a:lstStyle/>
                    <a:p>
                      <a:r>
                        <a:rPr lang="it-IT" sz="1400">
                          <a:solidFill>
                            <a:srgbClr val="FFFF00"/>
                          </a:solidFill>
                          <a:latin typeface="Candara" panose="020E0502030303020204" pitchFamily="34" charset="0"/>
                        </a:rPr>
                        <a:t>Presenza Ced./Div.</a:t>
                      </a:r>
                    </a:p>
                  </a:txBody>
                  <a:tcPr/>
                </a:tc>
                <a:tc>
                  <a:txBody>
                    <a:bodyPr/>
                    <a:lstStyle/>
                    <a:p>
                      <a:r>
                        <a:rPr lang="it-IT" sz="1400">
                          <a:latin typeface="Candara" panose="020E0502030303020204" pitchFamily="34" charset="0"/>
                        </a:rPr>
                        <a:t>Req. Min. di inv.</a:t>
                      </a:r>
                    </a:p>
                  </a:txBody>
                  <a:tcPr/>
                </a:tc>
                <a:tc>
                  <a:txBody>
                    <a:bodyPr/>
                    <a:lstStyle/>
                    <a:p>
                      <a:r>
                        <a:rPr lang="it-IT" sz="1400">
                          <a:latin typeface="Candara" panose="020E0502030303020204" pitchFamily="34" charset="0"/>
                        </a:rPr>
                        <a:t>Rendimento atteso</a:t>
                      </a:r>
                    </a:p>
                  </a:txBody>
                  <a:tcPr/>
                </a:tc>
                <a:tc>
                  <a:txBody>
                    <a:bodyPr/>
                    <a:lstStyle/>
                    <a:p>
                      <a:r>
                        <a:rPr lang="it-IT" sz="1400">
                          <a:latin typeface="Candara" panose="020E0502030303020204" pitchFamily="34" charset="0"/>
                        </a:rPr>
                        <a:t>Indice di Rischio</a:t>
                      </a:r>
                    </a:p>
                  </a:txBody>
                  <a:tcPr/>
                </a:tc>
                <a:extLst>
                  <a:ext uri="{0D108BD9-81ED-4DB2-BD59-A6C34878D82A}">
                    <a16:rowId xmlns:a16="http://schemas.microsoft.com/office/drawing/2014/main" val="2261730310"/>
                  </a:ext>
                </a:extLst>
              </a:tr>
              <a:tr h="370840">
                <a:tc>
                  <a:txBody>
                    <a:bodyPr/>
                    <a:lstStyle/>
                    <a:p>
                      <a:r>
                        <a:rPr lang="it-IT" sz="1400"/>
                        <a:t>1</a:t>
                      </a:r>
                    </a:p>
                  </a:txBody>
                  <a:tcPr/>
                </a:tc>
                <a:tc>
                  <a:txBody>
                    <a:bodyPr/>
                    <a:lstStyle/>
                    <a:p>
                      <a:r>
                        <a:rPr lang="it-IT" sz="1400"/>
                        <a:t>1</a:t>
                      </a:r>
                    </a:p>
                  </a:txBody>
                  <a:tcPr/>
                </a:tc>
                <a:tc>
                  <a:txBody>
                    <a:bodyPr/>
                    <a:lstStyle/>
                    <a:p>
                      <a:r>
                        <a:rPr lang="it-IT" sz="1400"/>
                        <a:t>20</a:t>
                      </a:r>
                    </a:p>
                  </a:txBody>
                  <a:tcPr/>
                </a:tc>
                <a:tc>
                  <a:txBody>
                    <a:bodyPr/>
                    <a:lstStyle/>
                    <a:p>
                      <a:r>
                        <a:rPr lang="it-IT" sz="1400"/>
                        <a:t>Accumulo capitale</a:t>
                      </a:r>
                    </a:p>
                  </a:txBody>
                  <a:tcPr/>
                </a:tc>
                <a:tc>
                  <a:txBody>
                    <a:bodyPr/>
                    <a:lstStyle/>
                    <a:p>
                      <a:r>
                        <a:rPr lang="it-IT" sz="1400"/>
                        <a:t>Titoli di Stato</a:t>
                      </a:r>
                    </a:p>
                  </a:txBody>
                  <a:tcPr/>
                </a:tc>
                <a:tc>
                  <a:txBody>
                    <a:bodyPr/>
                    <a:lstStyle/>
                    <a:p>
                      <a:r>
                        <a:rPr lang="it-IT" sz="1400"/>
                        <a:t>variabile</a:t>
                      </a:r>
                    </a:p>
                  </a:txBody>
                  <a:tcPr/>
                </a:tc>
                <a:tc>
                  <a:txBody>
                    <a:bodyPr/>
                    <a:lstStyle/>
                    <a:p>
                      <a:r>
                        <a:rPr lang="it-IT" sz="1400"/>
                        <a:t>409</a:t>
                      </a:r>
                    </a:p>
                  </a:txBody>
                  <a:tcPr/>
                </a:tc>
                <a:tc>
                  <a:txBody>
                    <a:bodyPr/>
                    <a:lstStyle/>
                    <a:p>
                      <a:r>
                        <a:rPr lang="it-IT" sz="1400"/>
                        <a:t>3,97</a:t>
                      </a:r>
                    </a:p>
                  </a:txBody>
                  <a:tcPr/>
                </a:tc>
                <a:tc>
                  <a:txBody>
                    <a:bodyPr/>
                    <a:lstStyle/>
                    <a:p>
                      <a:r>
                        <a:rPr lang="it-IT" sz="1400"/>
                        <a:t>1</a:t>
                      </a:r>
                    </a:p>
                  </a:txBody>
                  <a:tcPr/>
                </a:tc>
                <a:extLst>
                  <a:ext uri="{0D108BD9-81ED-4DB2-BD59-A6C34878D82A}">
                    <a16:rowId xmlns:a16="http://schemas.microsoft.com/office/drawing/2014/main" val="2542573270"/>
                  </a:ext>
                </a:extLst>
              </a:tr>
            </a:tbl>
          </a:graphicData>
        </a:graphic>
      </p:graphicFrame>
      <p:sp>
        <p:nvSpPr>
          <p:cNvPr id="15" name="CasellaDiTesto 14">
            <a:extLst>
              <a:ext uri="{FF2B5EF4-FFF2-40B4-BE49-F238E27FC236}">
                <a16:creationId xmlns:a16="http://schemas.microsoft.com/office/drawing/2014/main" id="{16DCC3AE-29C4-2849-50BB-F5732FABE915}"/>
              </a:ext>
            </a:extLst>
          </p:cNvPr>
          <p:cNvSpPr txBox="1"/>
          <p:nvPr/>
        </p:nvSpPr>
        <p:spPr>
          <a:xfrm>
            <a:off x="2570878" y="273931"/>
            <a:ext cx="5573502" cy="1846659"/>
          </a:xfrm>
          <a:prstGeom prst="rect">
            <a:avLst/>
          </a:prstGeom>
          <a:noFill/>
        </p:spPr>
        <p:txBody>
          <a:bodyPr wrap="square" rtlCol="0">
            <a:spAutoFit/>
          </a:bodyPr>
          <a:lstStyle/>
          <a:p>
            <a:r>
              <a:rPr lang="it-IT" sz="2400" b="1">
                <a:solidFill>
                  <a:schemeClr val="bg1"/>
                </a:solidFill>
                <a:latin typeface="Candara" panose="020E0502030303020204" pitchFamily="34" charset="0"/>
              </a:rPr>
              <a:t>Pre-processing</a:t>
            </a:r>
            <a:r>
              <a:rPr lang="it-IT">
                <a:solidFill>
                  <a:schemeClr val="bg1"/>
                </a:solidFill>
                <a:latin typeface="Candara" panose="020E0502030303020204" pitchFamily="34" charset="0"/>
              </a:rPr>
              <a:t>: relativo alla codifica delle features degli </a:t>
            </a:r>
            <a:r>
              <a:rPr lang="it-IT" u="sng">
                <a:solidFill>
                  <a:schemeClr val="bg1"/>
                </a:solidFill>
                <a:latin typeface="Candara" panose="020E0502030303020204" pitchFamily="34" charset="0"/>
              </a:rPr>
              <a:t>utenti</a:t>
            </a:r>
            <a:r>
              <a:rPr lang="it-IT">
                <a:solidFill>
                  <a:schemeClr val="bg1"/>
                </a:solidFill>
                <a:latin typeface="Candara" panose="020E0502030303020204" pitchFamily="34" charset="0"/>
              </a:rPr>
              <a:t> e </a:t>
            </a:r>
            <a:r>
              <a:rPr lang="it-IT" u="sng">
                <a:solidFill>
                  <a:schemeClr val="bg1"/>
                </a:solidFill>
                <a:latin typeface="Candara" panose="020E0502030303020204" pitchFamily="34" charset="0"/>
              </a:rPr>
              <a:t>prodotti</a:t>
            </a:r>
            <a:r>
              <a:rPr lang="it-IT">
                <a:solidFill>
                  <a:schemeClr val="bg1"/>
                </a:solidFill>
                <a:latin typeface="Candara" panose="020E0502030303020204" pitchFamily="34" charset="0"/>
              </a:rPr>
              <a:t>, al fine di fornire al programma un dataset su cui svolgere il «training».</a:t>
            </a:r>
          </a:p>
          <a:p>
            <a:r>
              <a:rPr lang="it-IT">
                <a:solidFill>
                  <a:schemeClr val="bg1"/>
                </a:solidFill>
                <a:latin typeface="Candara" panose="020E0502030303020204" pitchFamily="34" charset="0"/>
              </a:rPr>
              <a:t>Codifica effettuata:</a:t>
            </a:r>
          </a:p>
          <a:p>
            <a:pPr marL="285750" indent="-285750">
              <a:buFontTx/>
              <a:buChar char="-"/>
            </a:pPr>
            <a:r>
              <a:rPr lang="it-IT">
                <a:solidFill>
                  <a:schemeClr val="bg1"/>
                </a:solidFill>
                <a:latin typeface="Candara" panose="020E0502030303020204" pitchFamily="34" charset="0"/>
              </a:rPr>
              <a:t>Var. Numerica = Normalizzata (</a:t>
            </a:r>
            <a:r>
              <a:rPr lang="it-IT" b="1" i="0" u="none" strike="noStrike" err="1">
                <a:solidFill>
                  <a:srgbClr val="ECECEC"/>
                </a:solidFill>
                <a:effectLst/>
                <a:latin typeface="Candara" panose="020E0502030303020204" pitchFamily="34" charset="0"/>
              </a:rPr>
              <a:t>MinMaxScaler</a:t>
            </a:r>
            <a:r>
              <a:rPr lang="it-IT" b="1" i="0" u="none" strike="noStrike">
                <a:solidFill>
                  <a:srgbClr val="ECECEC"/>
                </a:solidFill>
                <a:effectLst/>
                <a:latin typeface="Candara" panose="020E0502030303020204" pitchFamily="34" charset="0"/>
              </a:rPr>
              <a:t>)</a:t>
            </a:r>
            <a:endParaRPr lang="it-IT">
              <a:solidFill>
                <a:schemeClr val="bg1"/>
              </a:solidFill>
              <a:latin typeface="Candara" panose="020E0502030303020204" pitchFamily="34" charset="0"/>
            </a:endParaRPr>
          </a:p>
          <a:p>
            <a:pPr marL="285750" indent="-285750">
              <a:buFontTx/>
              <a:buChar char="-"/>
            </a:pPr>
            <a:r>
              <a:rPr lang="it-IT">
                <a:solidFill>
                  <a:srgbClr val="FFFF00"/>
                </a:solidFill>
                <a:latin typeface="Candara" panose="020E0502030303020204" pitchFamily="34" charset="0"/>
              </a:rPr>
              <a:t>Var. Categorica = One-hot</a:t>
            </a:r>
          </a:p>
        </p:txBody>
      </p:sp>
      <p:grpSp>
        <p:nvGrpSpPr>
          <p:cNvPr id="34" name="Gruppo 33">
            <a:extLst>
              <a:ext uri="{FF2B5EF4-FFF2-40B4-BE49-F238E27FC236}">
                <a16:creationId xmlns:a16="http://schemas.microsoft.com/office/drawing/2014/main" id="{3DAD00D1-4E01-AF68-875C-42C2E6241731}"/>
              </a:ext>
            </a:extLst>
          </p:cNvPr>
          <p:cNvGrpSpPr/>
          <p:nvPr/>
        </p:nvGrpSpPr>
        <p:grpSpPr>
          <a:xfrm>
            <a:off x="8257657" y="197378"/>
            <a:ext cx="3724097" cy="2091480"/>
            <a:chOff x="7986520" y="0"/>
            <a:chExt cx="3724097" cy="2091480"/>
          </a:xfrm>
        </p:grpSpPr>
        <p:sp>
          <p:nvSpPr>
            <p:cNvPr id="20" name="Rettangolo 19">
              <a:extLst>
                <a:ext uri="{FF2B5EF4-FFF2-40B4-BE49-F238E27FC236}">
                  <a16:creationId xmlns:a16="http://schemas.microsoft.com/office/drawing/2014/main" id="{673F3E40-CF55-7FAE-66C5-51674FBB8FE5}"/>
                </a:ext>
              </a:extLst>
            </p:cNvPr>
            <p:cNvSpPr/>
            <p:nvPr/>
          </p:nvSpPr>
          <p:spPr>
            <a:xfrm>
              <a:off x="7986520" y="19954"/>
              <a:ext cx="3724097" cy="2071526"/>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Candara" panose="020E0502030303020204" pitchFamily="34" charset="0"/>
              </a:endParaRPr>
            </a:p>
          </p:txBody>
        </p:sp>
        <p:sp>
          <p:nvSpPr>
            <p:cNvPr id="16" name="CasellaDiTesto 15">
              <a:extLst>
                <a:ext uri="{FF2B5EF4-FFF2-40B4-BE49-F238E27FC236}">
                  <a16:creationId xmlns:a16="http://schemas.microsoft.com/office/drawing/2014/main" id="{58E398E1-D523-722E-6D00-5C3270FDDDF7}"/>
                </a:ext>
              </a:extLst>
            </p:cNvPr>
            <p:cNvSpPr txBox="1"/>
            <p:nvPr/>
          </p:nvSpPr>
          <p:spPr>
            <a:xfrm>
              <a:off x="7986520" y="0"/>
              <a:ext cx="2051267" cy="1200329"/>
            </a:xfrm>
            <a:prstGeom prst="rect">
              <a:avLst/>
            </a:prstGeom>
            <a:noFill/>
          </p:spPr>
          <p:txBody>
            <a:bodyPr wrap="none" rtlCol="0">
              <a:spAutoFit/>
            </a:bodyPr>
            <a:lstStyle/>
            <a:p>
              <a:r>
                <a:rPr lang="it-IT" sz="1200" b="1">
                  <a:solidFill>
                    <a:srgbClr val="FFFF00"/>
                  </a:solidFill>
                  <a:latin typeface="Candara" panose="020E0502030303020204" pitchFamily="34" charset="0"/>
                </a:rPr>
                <a:t>Obb. Fin = Fin. Prod</a:t>
              </a:r>
              <a:r>
                <a:rPr lang="it-IT" sz="1200">
                  <a:solidFill>
                    <a:schemeClr val="bg1"/>
                  </a:solidFill>
                  <a:latin typeface="Candara" panose="020E0502030303020204" pitchFamily="34" charset="0"/>
                </a:rPr>
                <a:t>:</a:t>
              </a:r>
            </a:p>
            <a:p>
              <a:pPr marL="285750" indent="-285750">
                <a:buFontTx/>
                <a:buChar char="-"/>
              </a:pPr>
              <a:r>
                <a:rPr lang="it-IT" sz="1200">
                  <a:solidFill>
                    <a:schemeClr val="bg1"/>
                  </a:solidFill>
                  <a:latin typeface="Candara" panose="020E0502030303020204" pitchFamily="34" charset="0"/>
                </a:rPr>
                <a:t>Generazione reddito</a:t>
              </a:r>
            </a:p>
            <a:p>
              <a:pPr marL="285750" indent="-285750">
                <a:buFontTx/>
                <a:buChar char="-"/>
              </a:pPr>
              <a:r>
                <a:rPr lang="it-IT" sz="1200">
                  <a:solidFill>
                    <a:schemeClr val="bg1"/>
                  </a:solidFill>
                  <a:latin typeface="Candara" panose="020E0502030303020204" pitchFamily="34" charset="0"/>
                </a:rPr>
                <a:t>Accumulo capitale</a:t>
              </a:r>
            </a:p>
            <a:p>
              <a:pPr marL="285750" indent="-285750">
                <a:buFontTx/>
                <a:buChar char="-"/>
              </a:pPr>
              <a:r>
                <a:rPr lang="it-IT" sz="1200">
                  <a:solidFill>
                    <a:schemeClr val="bg1"/>
                  </a:solidFill>
                  <a:latin typeface="Candara" panose="020E0502030303020204" pitchFamily="34" charset="0"/>
                </a:rPr>
                <a:t>Conservazione capitale</a:t>
              </a:r>
            </a:p>
            <a:p>
              <a:pPr marL="285750" indent="-285750">
                <a:buFontTx/>
                <a:buChar char="-"/>
              </a:pPr>
              <a:r>
                <a:rPr lang="it-IT" sz="1200">
                  <a:solidFill>
                    <a:schemeClr val="bg1"/>
                  </a:solidFill>
                  <a:latin typeface="Candara" panose="020E0502030303020204" pitchFamily="34" charset="0"/>
                </a:rPr>
                <a:t>Fondo di emergenza</a:t>
              </a:r>
            </a:p>
            <a:p>
              <a:pPr marL="285750" indent="-285750">
                <a:buFontTx/>
                <a:buChar char="-"/>
              </a:pPr>
              <a:r>
                <a:rPr lang="it-IT" sz="1200">
                  <a:solidFill>
                    <a:schemeClr val="bg1"/>
                  </a:solidFill>
                  <a:latin typeface="Candara" panose="020E0502030303020204" pitchFamily="34" charset="0"/>
                </a:rPr>
                <a:t>Pianificazione pensione</a:t>
              </a:r>
            </a:p>
          </p:txBody>
        </p:sp>
        <p:sp>
          <p:nvSpPr>
            <p:cNvPr id="17" name="CasellaDiTesto 16">
              <a:extLst>
                <a:ext uri="{FF2B5EF4-FFF2-40B4-BE49-F238E27FC236}">
                  <a16:creationId xmlns:a16="http://schemas.microsoft.com/office/drawing/2014/main" id="{A9720FB6-E287-B69C-A14D-928D92E34FD6}"/>
                </a:ext>
              </a:extLst>
            </p:cNvPr>
            <p:cNvSpPr txBox="1"/>
            <p:nvPr/>
          </p:nvSpPr>
          <p:spPr>
            <a:xfrm>
              <a:off x="10037787" y="0"/>
              <a:ext cx="1672830" cy="1200329"/>
            </a:xfrm>
            <a:prstGeom prst="rect">
              <a:avLst/>
            </a:prstGeom>
            <a:noFill/>
          </p:spPr>
          <p:txBody>
            <a:bodyPr wrap="none" rtlCol="0">
              <a:spAutoFit/>
            </a:bodyPr>
            <a:lstStyle/>
            <a:p>
              <a:r>
                <a:rPr lang="it-IT" sz="1200" b="1">
                  <a:solidFill>
                    <a:srgbClr val="FFFF00"/>
                  </a:solidFill>
                  <a:latin typeface="Candara" panose="020E0502030303020204" pitchFamily="34" charset="0"/>
                </a:rPr>
                <a:t>Tipo Prodotto</a:t>
              </a:r>
              <a:r>
                <a:rPr lang="it-IT" sz="1200">
                  <a:solidFill>
                    <a:schemeClr val="bg1"/>
                  </a:solidFill>
                  <a:latin typeface="Candara" panose="020E0502030303020204" pitchFamily="34" charset="0"/>
                </a:rPr>
                <a:t>:</a:t>
              </a:r>
            </a:p>
            <a:p>
              <a:pPr marL="171450" indent="-171450">
                <a:buFontTx/>
                <a:buChar char="-"/>
              </a:pPr>
              <a:r>
                <a:rPr lang="it-IT" sz="1200">
                  <a:solidFill>
                    <a:schemeClr val="bg1"/>
                  </a:solidFill>
                  <a:latin typeface="Candara" panose="020E0502030303020204" pitchFamily="34" charset="0"/>
                </a:rPr>
                <a:t>Azione</a:t>
              </a:r>
            </a:p>
            <a:p>
              <a:pPr marL="171450" indent="-171450">
                <a:buFontTx/>
                <a:buChar char="-"/>
              </a:pPr>
              <a:r>
                <a:rPr lang="it-IT" sz="1200">
                  <a:solidFill>
                    <a:schemeClr val="bg1"/>
                  </a:solidFill>
                  <a:latin typeface="Candara" panose="020E0502030303020204" pitchFamily="34" charset="0"/>
                </a:rPr>
                <a:t>Obbligazione</a:t>
              </a:r>
            </a:p>
            <a:p>
              <a:pPr marL="171450" indent="-171450">
                <a:buFontTx/>
                <a:buChar char="-"/>
              </a:pPr>
              <a:r>
                <a:rPr lang="it-IT" sz="1200">
                  <a:solidFill>
                    <a:schemeClr val="bg1"/>
                  </a:solidFill>
                  <a:latin typeface="Candara" panose="020E0502030303020204" pitchFamily="34" charset="0"/>
                </a:rPr>
                <a:t>Fondo investimento</a:t>
              </a:r>
            </a:p>
            <a:p>
              <a:pPr marL="171450" indent="-171450">
                <a:buFontTx/>
                <a:buChar char="-"/>
              </a:pPr>
              <a:r>
                <a:rPr lang="it-IT" sz="1200">
                  <a:solidFill>
                    <a:schemeClr val="bg1"/>
                  </a:solidFill>
                  <a:latin typeface="Candara" panose="020E0502030303020204" pitchFamily="34" charset="0"/>
                </a:rPr>
                <a:t>Fondo pensione</a:t>
              </a:r>
            </a:p>
            <a:p>
              <a:pPr marL="171450" indent="-171450">
                <a:buFontTx/>
                <a:buChar char="-"/>
              </a:pPr>
              <a:r>
                <a:rPr lang="it-IT" sz="1200">
                  <a:solidFill>
                    <a:schemeClr val="bg1"/>
                  </a:solidFill>
                  <a:latin typeface="Candara" panose="020E0502030303020204" pitchFamily="34" charset="0"/>
                </a:rPr>
                <a:t>Titoli di Stato</a:t>
              </a:r>
            </a:p>
          </p:txBody>
        </p:sp>
        <p:sp>
          <p:nvSpPr>
            <p:cNvPr id="18" name="CasellaDiTesto 17">
              <a:extLst>
                <a:ext uri="{FF2B5EF4-FFF2-40B4-BE49-F238E27FC236}">
                  <a16:creationId xmlns:a16="http://schemas.microsoft.com/office/drawing/2014/main" id="{D439D1AE-FD74-36A0-0013-DDBAA328A5CC}"/>
                </a:ext>
              </a:extLst>
            </p:cNvPr>
            <p:cNvSpPr txBox="1"/>
            <p:nvPr/>
          </p:nvSpPr>
          <p:spPr>
            <a:xfrm>
              <a:off x="7986520" y="1240529"/>
              <a:ext cx="1155445" cy="830997"/>
            </a:xfrm>
            <a:prstGeom prst="rect">
              <a:avLst/>
            </a:prstGeom>
            <a:noFill/>
          </p:spPr>
          <p:txBody>
            <a:bodyPr wrap="none" rtlCol="0">
              <a:spAutoFit/>
            </a:bodyPr>
            <a:lstStyle/>
            <a:p>
              <a:r>
                <a:rPr lang="it-IT" sz="1200" b="1">
                  <a:solidFill>
                    <a:srgbClr val="FFFF00"/>
                  </a:solidFill>
                  <a:latin typeface="Candara" panose="020E0502030303020204" pitchFamily="34" charset="0"/>
                </a:rPr>
                <a:t>Esperienza</a:t>
              </a:r>
              <a:r>
                <a:rPr lang="it-IT" sz="1200">
                  <a:solidFill>
                    <a:schemeClr val="bg1"/>
                  </a:solidFill>
                  <a:latin typeface="Candara" panose="020E0502030303020204" pitchFamily="34" charset="0"/>
                </a:rPr>
                <a:t>:</a:t>
              </a:r>
            </a:p>
            <a:p>
              <a:pPr marL="171450" indent="-171450">
                <a:buFontTx/>
                <a:buChar char="-"/>
              </a:pPr>
              <a:r>
                <a:rPr lang="it-IT" sz="1200">
                  <a:solidFill>
                    <a:schemeClr val="bg1"/>
                  </a:solidFill>
                  <a:latin typeface="Candara" panose="020E0502030303020204" pitchFamily="34" charset="0"/>
                </a:rPr>
                <a:t>Principiante</a:t>
              </a:r>
            </a:p>
            <a:p>
              <a:pPr marL="171450" indent="-171450">
                <a:buFontTx/>
                <a:buChar char="-"/>
              </a:pPr>
              <a:r>
                <a:rPr lang="it-IT" sz="1200">
                  <a:solidFill>
                    <a:schemeClr val="bg1"/>
                  </a:solidFill>
                  <a:latin typeface="Candara" panose="020E0502030303020204" pitchFamily="34" charset="0"/>
                </a:rPr>
                <a:t>Intermedio</a:t>
              </a:r>
            </a:p>
            <a:p>
              <a:pPr marL="171450" indent="-171450">
                <a:buFontTx/>
                <a:buChar char="-"/>
              </a:pPr>
              <a:r>
                <a:rPr lang="it-IT" sz="1200">
                  <a:solidFill>
                    <a:schemeClr val="bg1"/>
                  </a:solidFill>
                  <a:latin typeface="Candara" panose="020E0502030303020204" pitchFamily="34" charset="0"/>
                </a:rPr>
                <a:t>avanzato</a:t>
              </a:r>
            </a:p>
          </p:txBody>
        </p:sp>
        <p:sp>
          <p:nvSpPr>
            <p:cNvPr id="19" name="CasellaDiTesto 18">
              <a:extLst>
                <a:ext uri="{FF2B5EF4-FFF2-40B4-BE49-F238E27FC236}">
                  <a16:creationId xmlns:a16="http://schemas.microsoft.com/office/drawing/2014/main" id="{50A18C37-CBE8-4269-4F33-76A87F7DEC31}"/>
                </a:ext>
              </a:extLst>
            </p:cNvPr>
            <p:cNvSpPr txBox="1"/>
            <p:nvPr/>
          </p:nvSpPr>
          <p:spPr>
            <a:xfrm>
              <a:off x="10043710" y="1196359"/>
              <a:ext cx="1421095" cy="830997"/>
            </a:xfrm>
            <a:prstGeom prst="rect">
              <a:avLst/>
            </a:prstGeom>
            <a:noFill/>
          </p:spPr>
          <p:txBody>
            <a:bodyPr wrap="none" rtlCol="0">
              <a:spAutoFit/>
            </a:bodyPr>
            <a:lstStyle/>
            <a:p>
              <a:r>
                <a:rPr lang="it-IT" sz="1200" b="1">
                  <a:solidFill>
                    <a:srgbClr val="FFFF00"/>
                  </a:solidFill>
                  <a:latin typeface="Candara" panose="020E0502030303020204" pitchFamily="34" charset="0"/>
                </a:rPr>
                <a:t>Presenza </a:t>
              </a:r>
              <a:r>
                <a:rPr lang="it-IT" sz="1200" b="1" err="1">
                  <a:solidFill>
                    <a:srgbClr val="FFFF00"/>
                  </a:solidFill>
                  <a:latin typeface="Candara" panose="020E0502030303020204" pitchFamily="34" charset="0"/>
                </a:rPr>
                <a:t>Ced</a:t>
              </a:r>
              <a:r>
                <a:rPr lang="it-IT" sz="1200" b="1">
                  <a:solidFill>
                    <a:srgbClr val="FFFF00"/>
                  </a:solidFill>
                  <a:latin typeface="Candara" panose="020E0502030303020204" pitchFamily="34" charset="0"/>
                </a:rPr>
                <a:t>./</a:t>
              </a:r>
              <a:r>
                <a:rPr lang="it-IT" sz="1200" b="1" err="1">
                  <a:solidFill>
                    <a:srgbClr val="FFFF00"/>
                  </a:solidFill>
                  <a:latin typeface="Candara" panose="020E0502030303020204" pitchFamily="34" charset="0"/>
                </a:rPr>
                <a:t>Div</a:t>
              </a:r>
              <a:r>
                <a:rPr lang="it-IT" sz="1200" b="1">
                  <a:solidFill>
                    <a:schemeClr val="bg1"/>
                  </a:solidFill>
                  <a:latin typeface="Candara" panose="020E0502030303020204" pitchFamily="34" charset="0"/>
                </a:rPr>
                <a:t>.</a:t>
              </a:r>
              <a:r>
                <a:rPr lang="it-IT" sz="1200">
                  <a:solidFill>
                    <a:schemeClr val="bg1"/>
                  </a:solidFill>
                  <a:latin typeface="Candara" panose="020E0502030303020204" pitchFamily="34" charset="0"/>
                </a:rPr>
                <a:t>:</a:t>
              </a:r>
            </a:p>
            <a:p>
              <a:pPr marL="171450" indent="-171450">
                <a:buFontTx/>
                <a:buChar char="-"/>
              </a:pPr>
              <a:r>
                <a:rPr lang="it-IT" sz="1200">
                  <a:solidFill>
                    <a:schemeClr val="bg1"/>
                  </a:solidFill>
                  <a:latin typeface="Candara" panose="020E0502030303020204" pitchFamily="34" charset="0"/>
                </a:rPr>
                <a:t>No</a:t>
              </a:r>
            </a:p>
            <a:p>
              <a:pPr marL="171450" indent="-171450">
                <a:buFontTx/>
                <a:buChar char="-"/>
              </a:pPr>
              <a:r>
                <a:rPr lang="it-IT" sz="1200">
                  <a:solidFill>
                    <a:schemeClr val="bg1"/>
                  </a:solidFill>
                  <a:latin typeface="Candara" panose="020E0502030303020204" pitchFamily="34" charset="0"/>
                </a:rPr>
                <a:t>Fissa</a:t>
              </a:r>
            </a:p>
            <a:p>
              <a:pPr marL="171450" indent="-171450">
                <a:buFontTx/>
                <a:buChar char="-"/>
              </a:pPr>
              <a:r>
                <a:rPr lang="it-IT" sz="1200">
                  <a:solidFill>
                    <a:schemeClr val="bg1"/>
                  </a:solidFill>
                  <a:latin typeface="Candara" panose="020E0502030303020204" pitchFamily="34" charset="0"/>
                </a:rPr>
                <a:t>variabile</a:t>
              </a:r>
            </a:p>
          </p:txBody>
        </p:sp>
        <p:cxnSp>
          <p:nvCxnSpPr>
            <p:cNvPr id="22" name="Connettore 1 21">
              <a:extLst>
                <a:ext uri="{FF2B5EF4-FFF2-40B4-BE49-F238E27FC236}">
                  <a16:creationId xmlns:a16="http://schemas.microsoft.com/office/drawing/2014/main" id="{60AE0DDF-C8A7-61AA-BE5E-F540620C4F90}"/>
                </a:ext>
              </a:extLst>
            </p:cNvPr>
            <p:cNvCxnSpPr>
              <a:cxnSpLocks/>
            </p:cNvCxnSpPr>
            <p:nvPr/>
          </p:nvCxnSpPr>
          <p:spPr>
            <a:xfrm flipH="1" flipV="1">
              <a:off x="9978379" y="5333"/>
              <a:ext cx="1" cy="207152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3" name="Connettore 1 22">
              <a:extLst>
                <a:ext uri="{FF2B5EF4-FFF2-40B4-BE49-F238E27FC236}">
                  <a16:creationId xmlns:a16="http://schemas.microsoft.com/office/drawing/2014/main" id="{9104314C-3D28-61C0-627D-D20FB1BD9ACD}"/>
                </a:ext>
              </a:extLst>
            </p:cNvPr>
            <p:cNvCxnSpPr>
              <a:cxnSpLocks/>
            </p:cNvCxnSpPr>
            <p:nvPr/>
          </p:nvCxnSpPr>
          <p:spPr>
            <a:xfrm flipV="1">
              <a:off x="7986520" y="1200205"/>
              <a:ext cx="3724097" cy="151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27147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1AFA5E-A071-8A33-5EC5-795796FE686B}"/>
              </a:ext>
            </a:extLst>
          </p:cNvPr>
          <p:cNvSpPr>
            <a:spLocks noGrp="1"/>
          </p:cNvSpPr>
          <p:nvPr>
            <p:ph type="title"/>
          </p:nvPr>
        </p:nvSpPr>
        <p:spPr>
          <a:xfrm>
            <a:off x="1530469" y="-3683"/>
            <a:ext cx="8984333" cy="748700"/>
          </a:xfrm>
        </p:spPr>
        <p:txBody>
          <a:bodyPr>
            <a:normAutofit/>
          </a:bodyPr>
          <a:lstStyle/>
          <a:p>
            <a:r>
              <a:rPr lang="it-IT" sz="4000">
                <a:solidFill>
                  <a:schemeClr val="bg1"/>
                </a:solidFill>
                <a:latin typeface="Aharoni" panose="02010803020104030203" pitchFamily="2" charset="-79"/>
                <a:cs typeface="Aharoni" panose="02010803020104030203" pitchFamily="2" charset="-79"/>
              </a:rPr>
              <a:t>ADDESTRAMENTO DEL MODELLO ML</a:t>
            </a:r>
          </a:p>
        </p:txBody>
      </p:sp>
      <p:pic>
        <p:nvPicPr>
          <p:cNvPr id="9" name="Immagine 8">
            <a:extLst>
              <a:ext uri="{FF2B5EF4-FFF2-40B4-BE49-F238E27FC236}">
                <a16:creationId xmlns:a16="http://schemas.microsoft.com/office/drawing/2014/main" id="{7353F441-C931-9901-AEF7-CFAFDC05D10C}"/>
              </a:ext>
            </a:extLst>
          </p:cNvPr>
          <p:cNvPicPr>
            <a:picLocks noChangeAspect="1"/>
          </p:cNvPicPr>
          <p:nvPr/>
        </p:nvPicPr>
        <p:blipFill>
          <a:blip r:embed="rId2"/>
          <a:stretch>
            <a:fillRect/>
          </a:stretch>
        </p:blipFill>
        <p:spPr>
          <a:xfrm>
            <a:off x="6096000" y="685496"/>
            <a:ext cx="6022636" cy="3802864"/>
          </a:xfrm>
          <a:prstGeom prst="rect">
            <a:avLst/>
          </a:prstGeom>
        </p:spPr>
      </p:pic>
      <p:sp>
        <p:nvSpPr>
          <p:cNvPr id="3" name="CasellaDiTesto 2">
            <a:extLst>
              <a:ext uri="{FF2B5EF4-FFF2-40B4-BE49-F238E27FC236}">
                <a16:creationId xmlns:a16="http://schemas.microsoft.com/office/drawing/2014/main" id="{D0B2FADE-8DEC-E272-A47B-91FE402D153D}"/>
              </a:ext>
            </a:extLst>
          </p:cNvPr>
          <p:cNvSpPr txBox="1"/>
          <p:nvPr/>
        </p:nvSpPr>
        <p:spPr>
          <a:xfrm>
            <a:off x="0" y="745755"/>
            <a:ext cx="5784112" cy="646331"/>
          </a:xfrm>
          <a:prstGeom prst="rect">
            <a:avLst/>
          </a:prstGeom>
          <a:noFill/>
        </p:spPr>
        <p:txBody>
          <a:bodyPr wrap="square" rtlCol="0">
            <a:spAutoFit/>
          </a:bodyPr>
          <a:lstStyle/>
          <a:p>
            <a:r>
              <a:rPr lang="it-IT">
                <a:solidFill>
                  <a:srgbClr val="ECECEC"/>
                </a:solidFill>
                <a:latin typeface="Candara" panose="020E0502030303020204" pitchFamily="34" charset="0"/>
              </a:rPr>
              <a:t>E</a:t>
            </a:r>
            <a:r>
              <a:rPr lang="it-IT" b="0" i="0" u="none" strike="noStrike">
                <a:solidFill>
                  <a:srgbClr val="ECECEC"/>
                </a:solidFill>
                <a:effectLst/>
                <a:latin typeface="Candara" panose="020E0502030303020204" pitchFamily="34" charset="0"/>
              </a:rPr>
              <a:t>sempio completo di come preparare, allenare e valutare un modello di machine learning per la classificazione.</a:t>
            </a:r>
            <a:endParaRPr lang="it-IT">
              <a:latin typeface="Candara" panose="020E0502030303020204" pitchFamily="34" charset="0"/>
            </a:endParaRPr>
          </a:p>
        </p:txBody>
      </p:sp>
      <p:sp>
        <p:nvSpPr>
          <p:cNvPr id="4" name="CasellaDiTesto 3">
            <a:extLst>
              <a:ext uri="{FF2B5EF4-FFF2-40B4-BE49-F238E27FC236}">
                <a16:creationId xmlns:a16="http://schemas.microsoft.com/office/drawing/2014/main" id="{0C75B645-B20A-217C-600B-BDC276870680}"/>
              </a:ext>
            </a:extLst>
          </p:cNvPr>
          <p:cNvSpPr txBox="1"/>
          <p:nvPr/>
        </p:nvSpPr>
        <p:spPr>
          <a:xfrm>
            <a:off x="73364" y="1636395"/>
            <a:ext cx="5784112" cy="2077492"/>
          </a:xfrm>
          <a:prstGeom prst="rect">
            <a:avLst/>
          </a:prstGeom>
          <a:noFill/>
        </p:spPr>
        <p:txBody>
          <a:bodyPr wrap="square" rtlCol="0">
            <a:spAutoFit/>
          </a:bodyPr>
          <a:lstStyle/>
          <a:p>
            <a:r>
              <a:rPr lang="it-IT" sz="2100" b="1">
                <a:solidFill>
                  <a:srgbClr val="FF0000"/>
                </a:solidFill>
                <a:latin typeface="Candara" panose="020E0502030303020204" pitchFamily="34" charset="0"/>
              </a:rPr>
              <a:t>4° step</a:t>
            </a:r>
            <a:r>
              <a:rPr lang="it-IT" sz="2100">
                <a:solidFill>
                  <a:schemeClr val="bg1"/>
                </a:solidFill>
                <a:latin typeface="Candara" panose="020E0502030303020204" pitchFamily="34" charset="0"/>
              </a:rPr>
              <a:t>: </a:t>
            </a:r>
            <a:r>
              <a:rPr lang="it-IT" sz="2100" b="1" i="1">
                <a:solidFill>
                  <a:schemeClr val="bg1"/>
                </a:solidFill>
                <a:latin typeface="Candara" panose="020E0502030303020204" pitchFamily="34" charset="0"/>
              </a:rPr>
              <a:t>Pipeline di Pre-processing e Classificazione</a:t>
            </a:r>
            <a:endParaRPr lang="it-IT" sz="2100" b="1">
              <a:solidFill>
                <a:schemeClr val="bg1"/>
              </a:solidFill>
              <a:latin typeface="Candara" panose="020E0502030303020204" pitchFamily="34" charset="0"/>
            </a:endParaRPr>
          </a:p>
          <a:p>
            <a:pPr marL="285750" indent="-285750">
              <a:buFontTx/>
              <a:buChar char="-"/>
            </a:pPr>
            <a:r>
              <a:rPr lang="it-IT" b="1" err="1">
                <a:solidFill>
                  <a:schemeClr val="bg1"/>
                </a:solidFill>
                <a:latin typeface="Candara" panose="020E0502030303020204" pitchFamily="34" charset="0"/>
              </a:rPr>
              <a:t>Oversampling</a:t>
            </a:r>
            <a:r>
              <a:rPr lang="it-IT">
                <a:solidFill>
                  <a:schemeClr val="bg1"/>
                </a:solidFill>
                <a:latin typeface="Candara" panose="020E0502030303020204" pitchFamily="34" charset="0"/>
              </a:rPr>
              <a:t>: utilizza </a:t>
            </a:r>
            <a:r>
              <a:rPr lang="it-IT" i="1">
                <a:solidFill>
                  <a:schemeClr val="bg1"/>
                </a:solidFill>
                <a:latin typeface="Candara" panose="020E0502030303020204" pitchFamily="34" charset="0"/>
              </a:rPr>
              <a:t>SMOTE</a:t>
            </a:r>
            <a:r>
              <a:rPr lang="it-IT">
                <a:solidFill>
                  <a:schemeClr val="bg1"/>
                </a:solidFill>
                <a:latin typeface="Candara" panose="020E0502030303020204" pitchFamily="34" charset="0"/>
              </a:rPr>
              <a:t> per sovra-campionare il set di addestramento e bilanciare le classi del target.</a:t>
            </a:r>
          </a:p>
          <a:p>
            <a:endParaRPr lang="it-IT" b="1">
              <a:solidFill>
                <a:schemeClr val="bg1"/>
              </a:solidFill>
              <a:latin typeface="Candara" panose="020E0502030303020204" pitchFamily="34" charset="0"/>
            </a:endParaRPr>
          </a:p>
          <a:p>
            <a:pPr marL="285750" indent="-285750">
              <a:buFontTx/>
              <a:buChar char="-"/>
            </a:pPr>
            <a:r>
              <a:rPr lang="it-IT" b="1">
                <a:solidFill>
                  <a:schemeClr val="bg1"/>
                </a:solidFill>
                <a:latin typeface="Candara" panose="020E0502030303020204" pitchFamily="34" charset="0"/>
              </a:rPr>
              <a:t>Classificazione</a:t>
            </a:r>
            <a:r>
              <a:rPr lang="it-IT">
                <a:solidFill>
                  <a:schemeClr val="bg1"/>
                </a:solidFill>
                <a:latin typeface="Candara" panose="020E0502030303020204" pitchFamily="34" charset="0"/>
              </a:rPr>
              <a:t>: </a:t>
            </a:r>
            <a:r>
              <a:rPr lang="it-IT" i="1" u="sng">
                <a:solidFill>
                  <a:schemeClr val="bg1"/>
                </a:solidFill>
                <a:latin typeface="Candara" panose="020E0502030303020204" pitchFamily="34" charset="0"/>
              </a:rPr>
              <a:t>GradientBoostingClassifier</a:t>
            </a:r>
            <a:r>
              <a:rPr lang="it-IT">
                <a:solidFill>
                  <a:schemeClr val="bg1"/>
                </a:solidFill>
                <a:latin typeface="Candara" panose="020E0502030303020204" pitchFamily="34" charset="0"/>
              </a:rPr>
              <a:t>, un modello di ensemble che utilizza alberi decisionali per addestrare il classificatore.</a:t>
            </a:r>
          </a:p>
        </p:txBody>
      </p:sp>
      <p:sp>
        <p:nvSpPr>
          <p:cNvPr id="6" name="CasellaDiTesto 5">
            <a:extLst>
              <a:ext uri="{FF2B5EF4-FFF2-40B4-BE49-F238E27FC236}">
                <a16:creationId xmlns:a16="http://schemas.microsoft.com/office/drawing/2014/main" id="{F54C6E17-01DD-FA81-73C7-A0C5F4FB9C1D}"/>
              </a:ext>
            </a:extLst>
          </p:cNvPr>
          <p:cNvSpPr txBox="1"/>
          <p:nvPr/>
        </p:nvSpPr>
        <p:spPr>
          <a:xfrm>
            <a:off x="6215262" y="4569412"/>
            <a:ext cx="5784112" cy="2092881"/>
          </a:xfrm>
          <a:prstGeom prst="rect">
            <a:avLst/>
          </a:prstGeom>
          <a:noFill/>
        </p:spPr>
        <p:txBody>
          <a:bodyPr wrap="square" rtlCol="0">
            <a:spAutoFit/>
          </a:bodyPr>
          <a:lstStyle/>
          <a:p>
            <a:r>
              <a:rPr lang="it-IT" sz="2200" b="1" i="1">
                <a:solidFill>
                  <a:schemeClr val="bg1"/>
                </a:solidFill>
                <a:latin typeface="Candara" panose="020E0502030303020204" pitchFamily="34" charset="0"/>
              </a:rPr>
              <a:t>Approccio di Classificazione</a:t>
            </a:r>
            <a:r>
              <a:rPr lang="it-IT" sz="2200" b="1">
                <a:solidFill>
                  <a:schemeClr val="bg1"/>
                </a:solidFill>
                <a:latin typeface="Candara" panose="020E0502030303020204" pitchFamily="34" charset="0"/>
              </a:rPr>
              <a:t>:</a:t>
            </a:r>
          </a:p>
          <a:p>
            <a:r>
              <a:rPr lang="it-IT">
                <a:solidFill>
                  <a:schemeClr val="bg1"/>
                </a:solidFill>
                <a:latin typeface="Candara" panose="020E0502030303020204" pitchFamily="34" charset="0"/>
              </a:rPr>
              <a:t>Il problema di raccomandazione è trattato come un problema di </a:t>
            </a:r>
            <a:r>
              <a:rPr lang="it-IT" b="1">
                <a:solidFill>
                  <a:schemeClr val="bg1"/>
                </a:solidFill>
                <a:latin typeface="Candara" panose="020E0502030303020204" pitchFamily="34" charset="0"/>
              </a:rPr>
              <a:t>classificazione multi-classe binario</a:t>
            </a:r>
            <a:r>
              <a:rPr lang="it-IT">
                <a:solidFill>
                  <a:schemeClr val="bg1"/>
                </a:solidFill>
                <a:latin typeface="Candara" panose="020E0502030303020204" pitchFamily="34" charset="0"/>
              </a:rPr>
              <a:t>.</a:t>
            </a:r>
          </a:p>
          <a:p>
            <a:r>
              <a:rPr lang="it-IT">
                <a:solidFill>
                  <a:schemeClr val="bg1"/>
                </a:solidFill>
                <a:latin typeface="Candara" panose="020E0502030303020204" pitchFamily="34" charset="0"/>
              </a:rPr>
              <a:t>La funz.</a:t>
            </a:r>
            <a:r>
              <a:rPr lang="it-IT" b="1">
                <a:solidFill>
                  <a:schemeClr val="bg1"/>
                </a:solidFill>
                <a:latin typeface="Candara" panose="020E0502030303020204" pitchFamily="34" charset="0"/>
              </a:rPr>
              <a:t> </a:t>
            </a:r>
            <a:r>
              <a:rPr lang="it-IT" b="1" u="sng" err="1">
                <a:solidFill>
                  <a:schemeClr val="bg1"/>
                </a:solidFill>
                <a:latin typeface="Candara" panose="020E0502030303020204" pitchFamily="34" charset="0"/>
              </a:rPr>
              <a:t>Gradient</a:t>
            </a:r>
            <a:r>
              <a:rPr lang="it-IT" b="1" u="sng">
                <a:solidFill>
                  <a:schemeClr val="bg1"/>
                </a:solidFill>
                <a:latin typeface="Candara" panose="020E0502030303020204" pitchFamily="34" charset="0"/>
              </a:rPr>
              <a:t> </a:t>
            </a:r>
            <a:r>
              <a:rPr lang="it-IT" b="1" u="sng" err="1">
                <a:solidFill>
                  <a:schemeClr val="bg1"/>
                </a:solidFill>
                <a:latin typeface="Candara" panose="020E0502030303020204" pitchFamily="34" charset="0"/>
              </a:rPr>
              <a:t>Boosting</a:t>
            </a:r>
            <a:r>
              <a:rPr lang="it-IT" b="1" u="sng">
                <a:solidFill>
                  <a:schemeClr val="bg1"/>
                </a:solidFill>
                <a:latin typeface="Candara" panose="020E0502030303020204" pitchFamily="34" charset="0"/>
              </a:rPr>
              <a:t> </a:t>
            </a:r>
            <a:r>
              <a:rPr lang="it-IT" b="1" u="sng" err="1">
                <a:solidFill>
                  <a:schemeClr val="bg1"/>
                </a:solidFill>
                <a:latin typeface="Candara" panose="020E0502030303020204" pitchFamily="34" charset="0"/>
              </a:rPr>
              <a:t>Classifier</a:t>
            </a:r>
            <a:r>
              <a:rPr lang="it-IT" b="1">
                <a:solidFill>
                  <a:schemeClr val="bg1"/>
                </a:solidFill>
                <a:latin typeface="Candara" panose="020E0502030303020204" pitchFamily="34" charset="0"/>
              </a:rPr>
              <a:t> </a:t>
            </a:r>
            <a:r>
              <a:rPr lang="it-IT">
                <a:solidFill>
                  <a:schemeClr val="bg1"/>
                </a:solidFill>
                <a:latin typeface="Candara" panose="020E0502030303020204" pitchFamily="34" charset="0"/>
              </a:rPr>
              <a:t>è ciò che permette di realizzare l’addestramento e ottenere un modello di classificazione binaria che restituisce ‘1’ se il prodotto associato all’utente è consigliabile, ‘0’ viceversa.</a:t>
            </a:r>
          </a:p>
        </p:txBody>
      </p:sp>
      <p:pic>
        <p:nvPicPr>
          <p:cNvPr id="8" name="Immagine 7">
            <a:extLst>
              <a:ext uri="{FF2B5EF4-FFF2-40B4-BE49-F238E27FC236}">
                <a16:creationId xmlns:a16="http://schemas.microsoft.com/office/drawing/2014/main" id="{21943938-9396-0CEF-F0FA-7E292867EF93}"/>
              </a:ext>
            </a:extLst>
          </p:cNvPr>
          <p:cNvPicPr>
            <a:picLocks noChangeAspect="1"/>
          </p:cNvPicPr>
          <p:nvPr/>
        </p:nvPicPr>
        <p:blipFill>
          <a:blip r:embed="rId3"/>
          <a:stretch>
            <a:fillRect/>
          </a:stretch>
        </p:blipFill>
        <p:spPr>
          <a:xfrm>
            <a:off x="112732" y="3943545"/>
            <a:ext cx="5864007" cy="2552381"/>
          </a:xfrm>
          <a:prstGeom prst="rect">
            <a:avLst/>
          </a:prstGeom>
        </p:spPr>
      </p:pic>
    </p:spTree>
    <p:extLst>
      <p:ext uri="{BB962C8B-B14F-4D97-AF65-F5344CB8AC3E}">
        <p14:creationId xmlns:p14="http://schemas.microsoft.com/office/powerpoint/2010/main" val="2880353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1010E8D9-37F4-A1FD-5B7E-606AF62A8428}"/>
              </a:ext>
            </a:extLst>
          </p:cNvPr>
          <p:cNvSpPr txBox="1"/>
          <p:nvPr/>
        </p:nvSpPr>
        <p:spPr>
          <a:xfrm>
            <a:off x="1" y="0"/>
            <a:ext cx="5346700" cy="1077218"/>
          </a:xfrm>
          <a:prstGeom prst="rect">
            <a:avLst/>
          </a:prstGeom>
          <a:noFill/>
        </p:spPr>
        <p:txBody>
          <a:bodyPr wrap="square" rtlCol="0">
            <a:spAutoFit/>
          </a:bodyPr>
          <a:lstStyle/>
          <a:p>
            <a:r>
              <a:rPr lang="it-IT" sz="3200" i="1">
                <a:solidFill>
                  <a:schemeClr val="bg1"/>
                </a:solidFill>
                <a:latin typeface="Aharoni" panose="02010803020104030203" pitchFamily="2" charset="-79"/>
                <a:cs typeface="Aharoni" panose="02010803020104030203" pitchFamily="2" charset="-79"/>
              </a:rPr>
              <a:t>GradientBoostingClassifier </a:t>
            </a:r>
            <a:r>
              <a:rPr lang="it-IT" sz="3200">
                <a:solidFill>
                  <a:schemeClr val="bg1"/>
                </a:solidFill>
                <a:latin typeface="Aharoni" panose="02010803020104030203" pitchFamily="2" charset="-79"/>
                <a:cs typeface="Aharoni" panose="02010803020104030203" pitchFamily="2" charset="-79"/>
              </a:rPr>
              <a:t>in Action</a:t>
            </a:r>
          </a:p>
        </p:txBody>
      </p:sp>
      <p:sp>
        <p:nvSpPr>
          <p:cNvPr id="5" name="CasellaDiTesto 4">
            <a:extLst>
              <a:ext uri="{FF2B5EF4-FFF2-40B4-BE49-F238E27FC236}">
                <a16:creationId xmlns:a16="http://schemas.microsoft.com/office/drawing/2014/main" id="{743270C4-1F84-17B2-0C07-8CE9BA6E24BC}"/>
              </a:ext>
            </a:extLst>
          </p:cNvPr>
          <p:cNvSpPr txBox="1"/>
          <p:nvPr/>
        </p:nvSpPr>
        <p:spPr>
          <a:xfrm>
            <a:off x="3" y="1331754"/>
            <a:ext cx="6095997" cy="5170646"/>
          </a:xfrm>
          <a:prstGeom prst="rect">
            <a:avLst/>
          </a:prstGeom>
          <a:noFill/>
        </p:spPr>
        <p:txBody>
          <a:bodyPr wrap="square" lIns="91440" tIns="45720" rIns="91440" bIns="45720" rtlCol="0" anchor="t">
            <a:spAutoFit/>
          </a:bodyPr>
          <a:lstStyle/>
          <a:p>
            <a:r>
              <a:rPr lang="it-IT" sz="2400" b="1">
                <a:solidFill>
                  <a:schemeClr val="bg1"/>
                </a:solidFill>
                <a:latin typeface="Aharoni"/>
                <a:cs typeface="Aharoni"/>
              </a:rPr>
              <a:t>Di cosa si tratta?</a:t>
            </a:r>
          </a:p>
          <a:p>
            <a:pPr marL="285750" indent="-285750">
              <a:buFontTx/>
              <a:buChar char="-"/>
            </a:pPr>
            <a:r>
              <a:rPr lang="it-IT" i="1">
                <a:solidFill>
                  <a:schemeClr val="bg1"/>
                </a:solidFill>
                <a:latin typeface="Candara"/>
              </a:rPr>
              <a:t>M</a:t>
            </a:r>
            <a:r>
              <a:rPr lang="it-IT" b="0" i="1" u="none" strike="noStrike">
                <a:solidFill>
                  <a:schemeClr val="bg1"/>
                </a:solidFill>
                <a:effectLst/>
                <a:latin typeface="Candara"/>
              </a:rPr>
              <a:t>odello di Machine </a:t>
            </a:r>
            <a:r>
              <a:rPr lang="it-IT" i="1">
                <a:solidFill>
                  <a:schemeClr val="bg1"/>
                </a:solidFill>
                <a:latin typeface="Candara"/>
              </a:rPr>
              <a:t>L</a:t>
            </a:r>
            <a:r>
              <a:rPr lang="it-IT" b="0" i="1" u="none" strike="noStrike">
                <a:solidFill>
                  <a:schemeClr val="bg1"/>
                </a:solidFill>
                <a:effectLst/>
                <a:latin typeface="Candara"/>
              </a:rPr>
              <a:t>earning supervisionato che appartiene alla </a:t>
            </a:r>
            <a:r>
              <a:rPr lang="it-IT" b="0" i="1" strike="noStrike">
                <a:solidFill>
                  <a:schemeClr val="bg1"/>
                </a:solidFill>
                <a:effectLst/>
                <a:latin typeface="Candara"/>
              </a:rPr>
              <a:t>categoria degli algoritmi di </a:t>
            </a:r>
            <a:r>
              <a:rPr lang="it-IT" b="0" i="1" u="sng" strike="noStrike">
                <a:solidFill>
                  <a:schemeClr val="bg1"/>
                </a:solidFill>
                <a:effectLst/>
                <a:latin typeface="Candara"/>
              </a:rPr>
              <a:t>ensemble</a:t>
            </a:r>
            <a:r>
              <a:rPr lang="it-IT" b="0" i="0" u="none" strike="noStrike">
                <a:solidFill>
                  <a:schemeClr val="bg1"/>
                </a:solidFill>
                <a:effectLst/>
                <a:latin typeface="Candara"/>
              </a:rPr>
              <a:t>.</a:t>
            </a:r>
            <a:r>
              <a:rPr lang="it-IT">
                <a:solidFill>
                  <a:schemeClr val="bg1"/>
                </a:solidFill>
                <a:latin typeface="Candara"/>
              </a:rPr>
              <a:t> </a:t>
            </a:r>
            <a:endParaRPr lang="it-IT" b="0" i="0" u="none" strike="noStrike">
              <a:solidFill>
                <a:schemeClr val="bg1"/>
              </a:solidFill>
              <a:effectLst/>
              <a:latin typeface="Candara" panose="020E0502030303020204" pitchFamily="34" charset="0"/>
            </a:endParaRPr>
          </a:p>
          <a:p>
            <a:endParaRPr lang="it-IT" b="0" i="0" u="none" strike="noStrike">
              <a:solidFill>
                <a:schemeClr val="bg1"/>
              </a:solidFill>
              <a:effectLst/>
              <a:latin typeface="Candara" panose="020E0502030303020204" pitchFamily="34" charset="0"/>
            </a:endParaRPr>
          </a:p>
          <a:p>
            <a:pPr marL="285750" indent="-285750">
              <a:buFontTx/>
              <a:buChar char="-"/>
            </a:pPr>
            <a:r>
              <a:rPr lang="it-IT" b="0" i="0" u="none" strike="noStrike">
                <a:solidFill>
                  <a:schemeClr val="bg1"/>
                </a:solidFill>
                <a:effectLst/>
                <a:latin typeface="Candara"/>
              </a:rPr>
              <a:t>Gli algoritmi di ensemble </a:t>
            </a:r>
            <a:r>
              <a:rPr lang="it-IT" b="0" i="0" u="sng" strike="noStrike">
                <a:solidFill>
                  <a:schemeClr val="bg1"/>
                </a:solidFill>
                <a:effectLst/>
                <a:latin typeface="Candara"/>
              </a:rPr>
              <a:t>combinano le previsioni di più modelli di base</a:t>
            </a:r>
            <a:r>
              <a:rPr lang="it-IT" b="0" i="0" u="none" strike="noStrike">
                <a:solidFill>
                  <a:schemeClr val="bg1"/>
                </a:solidFill>
                <a:effectLst/>
                <a:latin typeface="Candara"/>
              </a:rPr>
              <a:t> (in questo caso, </a:t>
            </a:r>
            <a:r>
              <a:rPr lang="it-IT" b="0" i="0" u="sng" strike="noStrike">
                <a:solidFill>
                  <a:schemeClr val="bg1"/>
                </a:solidFill>
                <a:effectLst/>
                <a:latin typeface="Candara"/>
              </a:rPr>
              <a:t>alberi decisionali</a:t>
            </a:r>
            <a:r>
              <a:rPr lang="it-IT" b="0" i="0" u="none" strike="noStrike">
                <a:solidFill>
                  <a:schemeClr val="bg1"/>
                </a:solidFill>
                <a:effectLst/>
                <a:latin typeface="Candara"/>
              </a:rPr>
              <a:t>) per produrre una </a:t>
            </a:r>
            <a:r>
              <a:rPr lang="it-IT" b="0" i="0" u="sng" strike="noStrike">
                <a:solidFill>
                  <a:schemeClr val="bg1"/>
                </a:solidFill>
                <a:effectLst/>
                <a:latin typeface="Candara"/>
              </a:rPr>
              <a:t>previsione finale che è spesso più accurata</a:t>
            </a:r>
            <a:r>
              <a:rPr lang="it-IT" b="0" i="0" u="none" strike="noStrike">
                <a:solidFill>
                  <a:schemeClr val="bg1"/>
                </a:solidFill>
                <a:effectLst/>
                <a:latin typeface="Candara"/>
              </a:rPr>
              <a:t> rispetto a quella che sarebbe stata prodotta da un singolo modello.</a:t>
            </a:r>
            <a:r>
              <a:rPr lang="it-IT">
                <a:solidFill>
                  <a:schemeClr val="bg1"/>
                </a:solidFill>
                <a:latin typeface="Candara"/>
              </a:rPr>
              <a:t> </a:t>
            </a:r>
            <a:endParaRPr lang="it-IT" b="0" i="0" u="none" strike="noStrike">
              <a:solidFill>
                <a:schemeClr val="bg1"/>
              </a:solidFill>
              <a:effectLst/>
              <a:latin typeface="Candara" panose="020E0502030303020204" pitchFamily="34" charset="0"/>
            </a:endParaRPr>
          </a:p>
          <a:p>
            <a:endParaRPr lang="it-IT" b="0" i="0" u="none" strike="noStrike">
              <a:solidFill>
                <a:schemeClr val="bg1"/>
              </a:solidFill>
              <a:effectLst/>
              <a:latin typeface="Candara" panose="020E0502030303020204" pitchFamily="34" charset="0"/>
            </a:endParaRPr>
          </a:p>
          <a:p>
            <a:pPr marL="285750" indent="-285750">
              <a:buFontTx/>
              <a:buChar char="-"/>
            </a:pPr>
            <a:r>
              <a:rPr lang="it-IT" b="0" i="0" u="none" strike="noStrike">
                <a:solidFill>
                  <a:schemeClr val="bg1"/>
                </a:solidFill>
                <a:effectLst/>
                <a:latin typeface="Candara"/>
              </a:rPr>
              <a:t>La chiave di questa maggiore efficacia sta nella capacità di </a:t>
            </a:r>
            <a:r>
              <a:rPr lang="it-IT" b="0" i="0" u="sng" strike="noStrike">
                <a:solidFill>
                  <a:schemeClr val="bg1"/>
                </a:solidFill>
                <a:effectLst/>
                <a:latin typeface="Candara"/>
              </a:rPr>
              <a:t>ridurre sia il bias sia la varianza</a:t>
            </a:r>
            <a:r>
              <a:rPr lang="it-IT" b="0" i="0" strike="noStrike">
                <a:solidFill>
                  <a:schemeClr val="bg1"/>
                </a:solidFill>
                <a:effectLst/>
                <a:latin typeface="Candara"/>
              </a:rPr>
              <a:t> </a:t>
            </a:r>
            <a:r>
              <a:rPr lang="it-IT" b="0" i="0" u="none" strike="noStrike">
                <a:solidFill>
                  <a:schemeClr val="bg1"/>
                </a:solidFill>
                <a:effectLst/>
                <a:latin typeface="Candara"/>
              </a:rPr>
              <a:t>del modello complessivo.</a:t>
            </a:r>
          </a:p>
          <a:p>
            <a:endParaRPr lang="it-IT" b="0" i="0" u="none" strike="noStrike">
              <a:solidFill>
                <a:schemeClr val="bg1"/>
              </a:solidFill>
              <a:effectLst/>
              <a:latin typeface="Candara" panose="020E0502030303020204" pitchFamily="34" charset="0"/>
            </a:endParaRPr>
          </a:p>
          <a:p>
            <a:pPr marL="285750" indent="-285750">
              <a:buFontTx/>
              <a:buChar char="-"/>
            </a:pPr>
            <a:r>
              <a:rPr lang="it-IT" u="sng">
                <a:solidFill>
                  <a:schemeClr val="bg1"/>
                </a:solidFill>
                <a:latin typeface="Candara"/>
              </a:rPr>
              <a:t>Apprendimento Supervisionato</a:t>
            </a:r>
            <a:r>
              <a:rPr lang="it-IT">
                <a:solidFill>
                  <a:schemeClr val="bg1"/>
                </a:solidFill>
                <a:latin typeface="Candara"/>
              </a:rPr>
              <a:t>: </a:t>
            </a:r>
            <a:r>
              <a:rPr lang="it-IT" b="0" i="0" u="none" strike="noStrike">
                <a:solidFill>
                  <a:srgbClr val="ECECEC"/>
                </a:solidFill>
                <a:effectLst/>
                <a:latin typeface="Söhne"/>
              </a:rPr>
              <a:t>significa che </a:t>
            </a:r>
            <a:r>
              <a:rPr lang="it-IT" b="0" i="0" u="sng" strike="noStrike">
                <a:solidFill>
                  <a:srgbClr val="ECECEC"/>
                </a:solidFill>
                <a:effectLst/>
                <a:latin typeface="Söhne"/>
              </a:rPr>
              <a:t>impara da un set di dati che include sia le entrate (features) sia le uscite desiderate (etichette)</a:t>
            </a:r>
            <a:r>
              <a:rPr lang="it-IT" b="0" i="0" u="none" strike="noStrike">
                <a:solidFill>
                  <a:srgbClr val="ECECEC"/>
                </a:solidFill>
                <a:effectLst/>
                <a:latin typeface="Söhne"/>
              </a:rPr>
              <a:t>. Più specificamente, è usato per compiti di classificazione, dove l'obiettivo è prevedere a quale categoria (o classi) appartiene un'osservazione data.</a:t>
            </a:r>
            <a:endParaRPr lang="it-IT">
              <a:solidFill>
                <a:schemeClr val="bg1"/>
              </a:solidFill>
              <a:latin typeface="Candara" panose="020E0502030303020204" pitchFamily="34" charset="0"/>
            </a:endParaRPr>
          </a:p>
        </p:txBody>
      </p:sp>
      <p:sp>
        <p:nvSpPr>
          <p:cNvPr id="7" name="CasellaDiTesto 6">
            <a:extLst>
              <a:ext uri="{FF2B5EF4-FFF2-40B4-BE49-F238E27FC236}">
                <a16:creationId xmlns:a16="http://schemas.microsoft.com/office/drawing/2014/main" id="{36FEF154-E871-0C86-291D-4D4B660C8D45}"/>
              </a:ext>
            </a:extLst>
          </p:cNvPr>
          <p:cNvSpPr txBox="1"/>
          <p:nvPr/>
        </p:nvSpPr>
        <p:spPr>
          <a:xfrm>
            <a:off x="6095999" y="0"/>
            <a:ext cx="6095996" cy="2677656"/>
          </a:xfrm>
          <a:prstGeom prst="rect">
            <a:avLst/>
          </a:prstGeom>
          <a:noFill/>
        </p:spPr>
        <p:txBody>
          <a:bodyPr wrap="square" rtlCol="0">
            <a:spAutoFit/>
          </a:bodyPr>
          <a:lstStyle/>
          <a:p>
            <a:r>
              <a:rPr lang="it-IT" sz="2400" b="1">
                <a:solidFill>
                  <a:schemeClr val="bg1"/>
                </a:solidFill>
                <a:latin typeface="Aharoni" panose="02010803020104030203" pitchFamily="2" charset="-79"/>
                <a:cs typeface="Aharoni" panose="02010803020104030203" pitchFamily="2" charset="-79"/>
              </a:rPr>
              <a:t>Come Funziona?</a:t>
            </a:r>
          </a:p>
          <a:p>
            <a:r>
              <a:rPr lang="it-IT" b="0" i="0" u="none" strike="noStrike">
                <a:solidFill>
                  <a:srgbClr val="ECECEC"/>
                </a:solidFill>
                <a:effectLst/>
                <a:latin typeface="Söhne"/>
              </a:rPr>
              <a:t>Il </a:t>
            </a:r>
            <a:r>
              <a:rPr lang="it-IT" b="0" i="0" u="none" strike="noStrike" err="1">
                <a:solidFill>
                  <a:srgbClr val="ECECEC"/>
                </a:solidFill>
                <a:effectLst/>
                <a:latin typeface="Söhne"/>
              </a:rPr>
              <a:t>Gradient</a:t>
            </a:r>
            <a:r>
              <a:rPr lang="it-IT" b="0" i="0" u="none" strike="noStrike">
                <a:solidFill>
                  <a:srgbClr val="ECECEC"/>
                </a:solidFill>
                <a:effectLst/>
                <a:latin typeface="Söhne"/>
              </a:rPr>
              <a:t> </a:t>
            </a:r>
            <a:r>
              <a:rPr lang="it-IT" b="0" i="0" u="none" strike="noStrike" err="1">
                <a:solidFill>
                  <a:srgbClr val="ECECEC"/>
                </a:solidFill>
                <a:effectLst/>
                <a:latin typeface="Söhne"/>
              </a:rPr>
              <a:t>Boosting</a:t>
            </a:r>
            <a:r>
              <a:rPr lang="it-IT" b="0" i="0" u="none" strike="noStrike">
                <a:solidFill>
                  <a:srgbClr val="ECECEC"/>
                </a:solidFill>
                <a:effectLst/>
                <a:latin typeface="Söhne"/>
              </a:rPr>
              <a:t> costruisce il modello in </a:t>
            </a:r>
            <a:r>
              <a:rPr lang="it-IT" b="0" i="0" u="sng" strike="noStrike">
                <a:solidFill>
                  <a:srgbClr val="ECECEC"/>
                </a:solidFill>
                <a:effectLst/>
                <a:latin typeface="Söhne"/>
              </a:rPr>
              <a:t>modo sequenziale</a:t>
            </a:r>
            <a:r>
              <a:rPr lang="it-IT" b="0" i="0" u="none" strike="noStrike">
                <a:solidFill>
                  <a:srgbClr val="ECECEC"/>
                </a:solidFill>
                <a:effectLst/>
                <a:latin typeface="Söhne"/>
              </a:rPr>
              <a:t>: ogni nuovo modello viene aggiunto per correggere gli errori commessi dai modelli precedenti. </a:t>
            </a:r>
          </a:p>
          <a:p>
            <a:r>
              <a:rPr lang="it-IT" b="0" i="0" u="none" strike="noStrike">
                <a:solidFill>
                  <a:srgbClr val="ECECEC"/>
                </a:solidFill>
                <a:effectLst/>
                <a:latin typeface="Söhne"/>
              </a:rPr>
              <a:t>È </a:t>
            </a:r>
            <a:r>
              <a:rPr lang="it-IT" b="0" i="0" u="sng" strike="noStrike">
                <a:solidFill>
                  <a:srgbClr val="ECECEC"/>
                </a:solidFill>
                <a:effectLst/>
                <a:latin typeface="Söhne"/>
              </a:rPr>
              <a:t>"</a:t>
            </a:r>
            <a:r>
              <a:rPr lang="it-IT" b="0" i="0" u="sng" strike="noStrike" err="1">
                <a:solidFill>
                  <a:srgbClr val="ECECEC"/>
                </a:solidFill>
                <a:effectLst/>
                <a:latin typeface="Söhne"/>
              </a:rPr>
              <a:t>gradient</a:t>
            </a:r>
            <a:r>
              <a:rPr lang="it-IT" b="0" i="0" u="sng" strike="noStrike">
                <a:solidFill>
                  <a:srgbClr val="ECECEC"/>
                </a:solidFill>
                <a:effectLst/>
                <a:latin typeface="Söhne"/>
              </a:rPr>
              <a:t>"</a:t>
            </a:r>
            <a:r>
              <a:rPr lang="it-IT" b="0" i="0" u="none" strike="noStrike">
                <a:solidFill>
                  <a:srgbClr val="ECECEC"/>
                </a:solidFill>
                <a:effectLst/>
                <a:latin typeface="Söhne"/>
              </a:rPr>
              <a:t> perché utilizza metodi di discesa del gradiente per minimizzare la perdita quando aggiunge nuovi modelli. </a:t>
            </a:r>
            <a:r>
              <a:rPr lang="it-IT" b="0" i="0" u="sng" strike="noStrike">
                <a:solidFill>
                  <a:srgbClr val="ECECEC"/>
                </a:solidFill>
                <a:effectLst/>
                <a:latin typeface="Söhne"/>
              </a:rPr>
              <a:t>Ogni albero decisionale successivo cerca di correggere gli errori del predecessore</a:t>
            </a:r>
            <a:r>
              <a:rPr lang="it-IT" b="0" i="0" u="none" strike="noStrike">
                <a:solidFill>
                  <a:srgbClr val="ECECEC"/>
                </a:solidFill>
                <a:effectLst/>
                <a:latin typeface="Söhne"/>
              </a:rPr>
              <a:t>, concentrandosi particolarmente sulle osservazioni difficili da prevedere.</a:t>
            </a:r>
            <a:endParaRPr lang="it-IT" b="1">
              <a:solidFill>
                <a:schemeClr val="bg1"/>
              </a:solidFill>
              <a:latin typeface="Candara" panose="020E0502030303020204" pitchFamily="34" charset="0"/>
            </a:endParaRPr>
          </a:p>
        </p:txBody>
      </p:sp>
      <p:pic>
        <p:nvPicPr>
          <p:cNvPr id="8" name="Immagine 7">
            <a:extLst>
              <a:ext uri="{FF2B5EF4-FFF2-40B4-BE49-F238E27FC236}">
                <a16:creationId xmlns:a16="http://schemas.microsoft.com/office/drawing/2014/main" id="{D2D09918-0D06-12D1-6AA9-9F7C2BEF8B5D}"/>
              </a:ext>
            </a:extLst>
          </p:cNvPr>
          <p:cNvPicPr>
            <a:picLocks noChangeAspect="1"/>
          </p:cNvPicPr>
          <p:nvPr/>
        </p:nvPicPr>
        <p:blipFill>
          <a:blip r:embed="rId2"/>
          <a:stretch>
            <a:fillRect/>
          </a:stretch>
        </p:blipFill>
        <p:spPr>
          <a:xfrm>
            <a:off x="6095999" y="2819401"/>
            <a:ext cx="6095997" cy="4038600"/>
          </a:xfrm>
          <a:prstGeom prst="rect">
            <a:avLst/>
          </a:prstGeom>
        </p:spPr>
      </p:pic>
    </p:spTree>
    <p:extLst>
      <p:ext uri="{BB962C8B-B14F-4D97-AF65-F5344CB8AC3E}">
        <p14:creationId xmlns:p14="http://schemas.microsoft.com/office/powerpoint/2010/main" val="1965843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CFE7A652-BF5F-2A9D-0B12-FF6153724AD2}"/>
              </a:ext>
            </a:extLst>
          </p:cNvPr>
          <p:cNvPicPr>
            <a:picLocks noChangeAspect="1"/>
          </p:cNvPicPr>
          <p:nvPr/>
        </p:nvPicPr>
        <p:blipFill>
          <a:blip r:embed="rId3"/>
          <a:stretch>
            <a:fillRect/>
          </a:stretch>
        </p:blipFill>
        <p:spPr>
          <a:xfrm>
            <a:off x="5682533" y="5316"/>
            <a:ext cx="6509467" cy="3264195"/>
          </a:xfrm>
          <a:prstGeom prst="rect">
            <a:avLst/>
          </a:prstGeom>
        </p:spPr>
      </p:pic>
      <p:sp>
        <p:nvSpPr>
          <p:cNvPr id="7" name="CasellaDiTesto 6">
            <a:extLst>
              <a:ext uri="{FF2B5EF4-FFF2-40B4-BE49-F238E27FC236}">
                <a16:creationId xmlns:a16="http://schemas.microsoft.com/office/drawing/2014/main" id="{5EE8E008-F8A7-1C01-1FEE-DDAAF0C9101B}"/>
              </a:ext>
            </a:extLst>
          </p:cNvPr>
          <p:cNvSpPr txBox="1"/>
          <p:nvPr/>
        </p:nvSpPr>
        <p:spPr>
          <a:xfrm>
            <a:off x="5164848" y="3269511"/>
            <a:ext cx="7048296" cy="3477875"/>
          </a:xfrm>
          <a:prstGeom prst="rect">
            <a:avLst/>
          </a:prstGeom>
          <a:noFill/>
        </p:spPr>
        <p:txBody>
          <a:bodyPr wrap="square">
            <a:spAutoFit/>
          </a:bodyPr>
          <a:lstStyle/>
          <a:p>
            <a:pPr algn="l"/>
            <a:r>
              <a:rPr lang="it-IT" sz="2200" b="1" i="0" u="none" strike="noStrike">
                <a:solidFill>
                  <a:schemeClr val="bg1"/>
                </a:solidFill>
                <a:effectLst/>
                <a:latin typeface="Aharoni" panose="02010803020104030203" pitchFamily="2" charset="-79"/>
                <a:cs typeface="Aharoni" panose="02010803020104030203" pitchFamily="2" charset="-79"/>
              </a:rPr>
              <a:t>Valutazione del Modello:</a:t>
            </a:r>
            <a:endParaRPr lang="it-IT">
              <a:solidFill>
                <a:schemeClr val="bg1"/>
              </a:solidFill>
              <a:latin typeface="Aharoni" panose="02010803020104030203" pitchFamily="2" charset="-79"/>
              <a:cs typeface="Aharoni" panose="02010803020104030203" pitchFamily="2" charset="-79"/>
            </a:endParaRPr>
          </a:p>
          <a:p>
            <a:pPr algn="l"/>
            <a:r>
              <a:rPr lang="it-IT" b="0" i="0" u="none" strike="noStrike">
                <a:solidFill>
                  <a:srgbClr val="ECECEC"/>
                </a:solidFill>
                <a:effectLst/>
                <a:latin typeface="Candara" panose="020E0502030303020204" pitchFamily="34" charset="0"/>
              </a:rPr>
              <a:t>Una volta identificata la miglior combinazione di parametri con la ricerca </a:t>
            </a:r>
            <a:r>
              <a:rPr lang="it-IT" b="0" i="0" u="none" strike="noStrike" err="1">
                <a:solidFill>
                  <a:srgbClr val="ECECEC"/>
                </a:solidFill>
                <a:effectLst/>
                <a:latin typeface="Candara" panose="020E0502030303020204" pitchFamily="34" charset="0"/>
              </a:rPr>
              <a:t>Grid</a:t>
            </a:r>
            <a:r>
              <a:rPr lang="it-IT" b="0" i="0" u="none" strike="noStrike">
                <a:solidFill>
                  <a:srgbClr val="ECECEC"/>
                </a:solidFill>
                <a:effectLst/>
                <a:latin typeface="Candara" panose="020E0502030303020204" pitchFamily="34" charset="0"/>
              </a:rPr>
              <a:t>, il modello viene </a:t>
            </a:r>
            <a:r>
              <a:rPr lang="it-IT" b="1" i="0" u="none" strike="noStrike">
                <a:solidFill>
                  <a:srgbClr val="ECECEC"/>
                </a:solidFill>
                <a:effectLst/>
                <a:latin typeface="Candara" panose="020E0502030303020204" pitchFamily="34" charset="0"/>
              </a:rPr>
              <a:t>"allenato" su tutto il set di addestramento </a:t>
            </a:r>
            <a:r>
              <a:rPr lang="it-IT" b="0" i="0" u="none" strike="noStrike">
                <a:solidFill>
                  <a:srgbClr val="ECECEC"/>
                </a:solidFill>
                <a:effectLst/>
                <a:latin typeface="Candara" panose="020E0502030303020204" pitchFamily="34" charset="0"/>
              </a:rPr>
              <a:t>usando questi parametri. </a:t>
            </a:r>
          </a:p>
          <a:p>
            <a:pPr algn="l"/>
            <a:r>
              <a:rPr lang="it-IT" b="0" i="0" u="none" strike="noStrike">
                <a:solidFill>
                  <a:srgbClr val="ECECEC"/>
                </a:solidFill>
                <a:effectLst/>
                <a:latin typeface="Candara" panose="020E0502030303020204" pitchFamily="34" charset="0"/>
              </a:rPr>
              <a:t>Poi, per valutare quanto bene il modello generalizza su dati non visti, viene utilizzato il </a:t>
            </a:r>
            <a:r>
              <a:rPr lang="it-IT" b="1" i="0" u="none" strike="noStrike">
                <a:solidFill>
                  <a:srgbClr val="ECECEC"/>
                </a:solidFill>
                <a:effectLst/>
                <a:latin typeface="Candara" panose="020E0502030303020204" pitchFamily="34" charset="0"/>
              </a:rPr>
              <a:t>set di test </a:t>
            </a:r>
            <a:r>
              <a:rPr lang="it-IT" b="0" i="0" u="none" strike="noStrike">
                <a:solidFill>
                  <a:srgbClr val="ECECEC"/>
                </a:solidFill>
                <a:effectLst/>
                <a:latin typeface="Candara" panose="020E0502030303020204" pitchFamily="34" charset="0"/>
              </a:rPr>
              <a:t>(che non è stato usato nell'addestramento o nella selezione dei parametri) per fare previsioni.</a:t>
            </a:r>
          </a:p>
          <a:p>
            <a:pPr algn="l"/>
            <a:r>
              <a:rPr lang="it-IT">
                <a:solidFill>
                  <a:srgbClr val="ECECEC"/>
                </a:solidFill>
                <a:latin typeface="Candara" panose="020E0502030303020204" pitchFamily="34" charset="0"/>
              </a:rPr>
              <a:t>Di seguito vengono fornite metriche come:</a:t>
            </a:r>
          </a:p>
          <a:p>
            <a:pPr algn="l"/>
            <a:endParaRPr lang="it-IT">
              <a:solidFill>
                <a:srgbClr val="ECECEC"/>
              </a:solidFill>
              <a:latin typeface="Candara" panose="020E0502030303020204" pitchFamily="34" charset="0"/>
            </a:endParaRPr>
          </a:p>
          <a:p>
            <a:pPr marL="285750" indent="-285750" algn="l">
              <a:buFontTx/>
              <a:buChar char="-"/>
            </a:pPr>
            <a:r>
              <a:rPr lang="it-IT" b="0" i="0" u="none" strike="noStrike" err="1">
                <a:solidFill>
                  <a:srgbClr val="ECECEC"/>
                </a:solidFill>
                <a:effectLst/>
                <a:latin typeface="Candara" panose="020E0502030303020204" pitchFamily="34" charset="0"/>
              </a:rPr>
              <a:t>Accuracy</a:t>
            </a:r>
            <a:endParaRPr lang="it-IT" b="0" i="0" u="none" strike="noStrike">
              <a:solidFill>
                <a:srgbClr val="ECECEC"/>
              </a:solidFill>
              <a:effectLst/>
              <a:latin typeface="Candara" panose="020E0502030303020204" pitchFamily="34" charset="0"/>
            </a:endParaRPr>
          </a:p>
          <a:p>
            <a:pPr algn="l"/>
            <a:endParaRPr lang="it-IT" b="0" i="0" u="none" strike="noStrike">
              <a:solidFill>
                <a:srgbClr val="ECECEC"/>
              </a:solidFill>
              <a:effectLst/>
              <a:latin typeface="Candara" panose="020E0502030303020204" pitchFamily="34" charset="0"/>
            </a:endParaRPr>
          </a:p>
          <a:p>
            <a:pPr marL="285750" indent="-285750" algn="l">
              <a:buFontTx/>
              <a:buChar char="-"/>
            </a:pPr>
            <a:r>
              <a:rPr lang="it-IT" b="1">
                <a:solidFill>
                  <a:srgbClr val="92D050"/>
                </a:solidFill>
                <a:latin typeface="Candara" panose="020E0502030303020204" pitchFamily="34" charset="0"/>
              </a:rPr>
              <a:t>ROC-AUC</a:t>
            </a:r>
          </a:p>
        </p:txBody>
      </p:sp>
      <p:sp>
        <p:nvSpPr>
          <p:cNvPr id="2" name="CasellaDiTesto 1">
            <a:extLst>
              <a:ext uri="{FF2B5EF4-FFF2-40B4-BE49-F238E27FC236}">
                <a16:creationId xmlns:a16="http://schemas.microsoft.com/office/drawing/2014/main" id="{63E897C7-ECE6-1447-5C31-31183A917820}"/>
              </a:ext>
            </a:extLst>
          </p:cNvPr>
          <p:cNvSpPr txBox="1"/>
          <p:nvPr/>
        </p:nvSpPr>
        <p:spPr>
          <a:xfrm>
            <a:off x="95694" y="111583"/>
            <a:ext cx="5443870" cy="4308872"/>
          </a:xfrm>
          <a:prstGeom prst="rect">
            <a:avLst/>
          </a:prstGeom>
          <a:noFill/>
        </p:spPr>
        <p:txBody>
          <a:bodyPr wrap="square" lIns="91440" tIns="45720" rIns="91440" bIns="45720" rtlCol="0" anchor="t">
            <a:spAutoFit/>
          </a:bodyPr>
          <a:lstStyle/>
          <a:p>
            <a:r>
              <a:rPr lang="it-IT" sz="2200" b="1">
                <a:solidFill>
                  <a:schemeClr val="bg1"/>
                </a:solidFill>
                <a:latin typeface="Aharoni" panose="02010803020104030203" pitchFamily="2" charset="-79"/>
                <a:cs typeface="Aharoni" panose="02010803020104030203" pitchFamily="2" charset="-79"/>
              </a:rPr>
              <a:t>Ottimizzazione:</a:t>
            </a:r>
            <a:endParaRPr lang="it-IT">
              <a:solidFill>
                <a:schemeClr val="bg1"/>
              </a:solidFill>
              <a:latin typeface="Aharoni" panose="02010803020104030203" pitchFamily="2" charset="-79"/>
              <a:cs typeface="Aharoni" panose="02010803020104030203" pitchFamily="2" charset="-79"/>
            </a:endParaRPr>
          </a:p>
          <a:p>
            <a:r>
              <a:rPr lang="it-IT" b="0" i="0" u="none" strike="noStrike">
                <a:solidFill>
                  <a:srgbClr val="ECECEC"/>
                </a:solidFill>
                <a:effectLst/>
                <a:latin typeface="Candara"/>
              </a:rPr>
              <a:t>La </a:t>
            </a:r>
            <a:r>
              <a:rPr lang="it-IT" b="1" i="0" u="none" strike="noStrike" err="1">
                <a:solidFill>
                  <a:srgbClr val="ECECEC"/>
                </a:solidFill>
                <a:effectLst/>
                <a:latin typeface="Candara"/>
              </a:rPr>
              <a:t>Grid</a:t>
            </a:r>
            <a:r>
              <a:rPr lang="it-IT" b="1" i="0" u="none" strike="noStrike">
                <a:solidFill>
                  <a:srgbClr val="ECECEC"/>
                </a:solidFill>
                <a:effectLst/>
                <a:latin typeface="Candara"/>
              </a:rPr>
              <a:t> Search</a:t>
            </a:r>
            <a:r>
              <a:rPr lang="it-IT" b="0" i="0" u="none" strike="noStrike">
                <a:solidFill>
                  <a:srgbClr val="ECECEC"/>
                </a:solidFill>
                <a:effectLst/>
                <a:latin typeface="Candara"/>
              </a:rPr>
              <a:t> è una tecnica utilizzata per ottimizzare i parametri di un modello di ML. </a:t>
            </a:r>
          </a:p>
          <a:p>
            <a:r>
              <a:rPr lang="it-IT" b="0" i="0" u="none" strike="noStrike">
                <a:solidFill>
                  <a:srgbClr val="ECECEC"/>
                </a:solidFill>
                <a:effectLst/>
                <a:latin typeface="Candara"/>
              </a:rPr>
              <a:t>Essa implica la definizione di una "griglia" di parametri che si desidera testare. </a:t>
            </a:r>
            <a:r>
              <a:rPr lang="it-IT" b="0" i="0" u="sng" strike="noStrike">
                <a:solidFill>
                  <a:srgbClr val="ECECEC"/>
                </a:solidFill>
                <a:effectLst/>
                <a:latin typeface="Candara"/>
              </a:rPr>
              <a:t>L'obiettivo è trovare la combinazione di parametri che produce il miglior modello</a:t>
            </a:r>
            <a:r>
              <a:rPr lang="it-IT" b="0" i="0" u="none" strike="noStrike">
                <a:solidFill>
                  <a:srgbClr val="ECECEC"/>
                </a:solidFill>
                <a:effectLst/>
                <a:latin typeface="Candara"/>
              </a:rPr>
              <a:t>, valutato tramite una metrica specifica.</a:t>
            </a:r>
          </a:p>
          <a:p>
            <a:endParaRPr lang="it-IT">
              <a:solidFill>
                <a:srgbClr val="ECECEC"/>
              </a:solidFill>
              <a:latin typeface="Candara"/>
            </a:endParaRPr>
          </a:p>
          <a:p>
            <a:r>
              <a:rPr lang="it-IT">
                <a:solidFill>
                  <a:schemeClr val="bg1"/>
                </a:solidFill>
                <a:latin typeface="Candara"/>
              </a:rPr>
              <a:t>La </a:t>
            </a:r>
            <a:r>
              <a:rPr lang="it-IT" err="1">
                <a:solidFill>
                  <a:schemeClr val="bg1"/>
                </a:solidFill>
                <a:latin typeface="Candara"/>
              </a:rPr>
              <a:t>Grid</a:t>
            </a:r>
            <a:r>
              <a:rPr lang="it-IT">
                <a:solidFill>
                  <a:schemeClr val="bg1"/>
                </a:solidFill>
                <a:latin typeface="Candara"/>
              </a:rPr>
              <a:t> Search è implementata attraverso la funzione «</a:t>
            </a:r>
            <a:r>
              <a:rPr lang="it-IT" err="1">
                <a:solidFill>
                  <a:schemeClr val="bg1"/>
                </a:solidFill>
                <a:latin typeface="Candara"/>
              </a:rPr>
              <a:t>GridSearchCV</a:t>
            </a:r>
            <a:r>
              <a:rPr lang="it-IT">
                <a:solidFill>
                  <a:schemeClr val="bg1"/>
                </a:solidFill>
                <a:latin typeface="Candara"/>
              </a:rPr>
              <a:t>» di </a:t>
            </a:r>
            <a:r>
              <a:rPr lang="it-IT" err="1">
                <a:solidFill>
                  <a:schemeClr val="bg1"/>
                </a:solidFill>
                <a:latin typeface="Candara"/>
              </a:rPr>
              <a:t>scikit</a:t>
            </a:r>
            <a:r>
              <a:rPr lang="it-IT">
                <a:solidFill>
                  <a:schemeClr val="bg1"/>
                </a:solidFill>
                <a:latin typeface="Candara"/>
              </a:rPr>
              <a:t>-learn. </a:t>
            </a:r>
          </a:p>
          <a:p>
            <a:r>
              <a:rPr lang="it-IT">
                <a:solidFill>
                  <a:schemeClr val="bg1"/>
                </a:solidFill>
                <a:latin typeface="Candara"/>
              </a:rPr>
              <a:t>La "griglia" è ciò che specifica i parametri del GradientBoostingClassifier da testare: </a:t>
            </a:r>
          </a:p>
          <a:p>
            <a:pPr marL="285750" indent="-285750">
              <a:buFontTx/>
              <a:buChar char="-"/>
            </a:pPr>
            <a:r>
              <a:rPr lang="it-IT">
                <a:solidFill>
                  <a:schemeClr val="bg1"/>
                </a:solidFill>
                <a:latin typeface="Candara"/>
              </a:rPr>
              <a:t>N. di stimatori </a:t>
            </a:r>
          </a:p>
          <a:p>
            <a:pPr marL="285750" indent="-285750">
              <a:buFontTx/>
              <a:buChar char="-"/>
            </a:pPr>
            <a:r>
              <a:rPr lang="it-IT">
                <a:solidFill>
                  <a:schemeClr val="bg1"/>
                </a:solidFill>
                <a:latin typeface="Candara"/>
              </a:rPr>
              <a:t>Tasso di apprendimento </a:t>
            </a:r>
          </a:p>
          <a:p>
            <a:pPr marL="285750" indent="-285750">
              <a:buFontTx/>
              <a:buChar char="-"/>
            </a:pPr>
            <a:r>
              <a:rPr lang="it-IT">
                <a:solidFill>
                  <a:schemeClr val="bg1"/>
                </a:solidFill>
                <a:latin typeface="Candara"/>
              </a:rPr>
              <a:t>Profondità massima degli alberi decisionali.</a:t>
            </a:r>
          </a:p>
        </p:txBody>
      </p:sp>
      <p:sp>
        <p:nvSpPr>
          <p:cNvPr id="3" name="CasellaDiTesto 2">
            <a:extLst>
              <a:ext uri="{FF2B5EF4-FFF2-40B4-BE49-F238E27FC236}">
                <a16:creationId xmlns:a16="http://schemas.microsoft.com/office/drawing/2014/main" id="{DBBC128A-F793-3A69-60D3-4DA24A4BF21E}"/>
              </a:ext>
            </a:extLst>
          </p:cNvPr>
          <p:cNvSpPr txBox="1"/>
          <p:nvPr/>
        </p:nvSpPr>
        <p:spPr>
          <a:xfrm>
            <a:off x="95693" y="4527586"/>
            <a:ext cx="4731488" cy="2031325"/>
          </a:xfrm>
          <a:prstGeom prst="rect">
            <a:avLst/>
          </a:prstGeom>
          <a:noFill/>
        </p:spPr>
        <p:txBody>
          <a:bodyPr wrap="square" lIns="91440" tIns="45720" rIns="91440" bIns="45720" rtlCol="0" anchor="t">
            <a:spAutoFit/>
          </a:bodyPr>
          <a:lstStyle/>
          <a:p>
            <a:r>
              <a:rPr lang="it-IT" b="0" i="0" u="none" strike="noStrike">
                <a:solidFill>
                  <a:srgbClr val="ECECEC"/>
                </a:solidFill>
                <a:effectLst/>
                <a:latin typeface="Candara"/>
              </a:rPr>
              <a:t>La </a:t>
            </a:r>
            <a:r>
              <a:rPr lang="it-IT" b="1" i="0" u="none" strike="noStrike">
                <a:solidFill>
                  <a:srgbClr val="ECECEC"/>
                </a:solidFill>
                <a:effectLst/>
                <a:latin typeface="Candara"/>
              </a:rPr>
              <a:t>Cross-</a:t>
            </a:r>
            <a:r>
              <a:rPr lang="it-IT" b="1" i="0" u="none" strike="noStrike" err="1">
                <a:solidFill>
                  <a:srgbClr val="ECECEC"/>
                </a:solidFill>
                <a:effectLst/>
                <a:latin typeface="Candara"/>
              </a:rPr>
              <a:t>Validation</a:t>
            </a:r>
            <a:r>
              <a:rPr lang="it-IT" b="0" i="0" u="none" strike="noStrike">
                <a:solidFill>
                  <a:srgbClr val="ECECEC"/>
                </a:solidFill>
                <a:effectLst/>
                <a:latin typeface="Candara"/>
              </a:rPr>
              <a:t> (CV) è una tecnica per valutare l'affidabilità di un modello statistico su dati indipendenti. Nello specifico, si utilizza la </a:t>
            </a:r>
            <a:r>
              <a:rPr lang="it-IT" b="1" i="0" u="sng" strike="noStrike" err="1">
                <a:solidFill>
                  <a:srgbClr val="ECECEC"/>
                </a:solidFill>
                <a:effectLst/>
                <a:latin typeface="Candara"/>
              </a:rPr>
              <a:t>Stratified</a:t>
            </a:r>
            <a:r>
              <a:rPr lang="it-IT" b="1" i="0" u="sng" strike="noStrike">
                <a:solidFill>
                  <a:srgbClr val="ECECEC"/>
                </a:solidFill>
                <a:effectLst/>
                <a:latin typeface="Candara"/>
              </a:rPr>
              <a:t> K-</a:t>
            </a:r>
            <a:r>
              <a:rPr lang="it-IT" b="1" i="0" u="sng" strike="noStrike" err="1">
                <a:solidFill>
                  <a:srgbClr val="ECECEC"/>
                </a:solidFill>
                <a:effectLst/>
                <a:latin typeface="Candara"/>
              </a:rPr>
              <a:t>Fold</a:t>
            </a:r>
            <a:r>
              <a:rPr lang="it-IT" b="1" i="0" u="sng" strike="noStrike">
                <a:solidFill>
                  <a:srgbClr val="ECECEC"/>
                </a:solidFill>
                <a:effectLst/>
                <a:latin typeface="Candara"/>
              </a:rPr>
              <a:t> Cross-</a:t>
            </a:r>
            <a:r>
              <a:rPr lang="it-IT" b="1" i="0" u="sng" strike="noStrike" err="1">
                <a:solidFill>
                  <a:srgbClr val="ECECEC"/>
                </a:solidFill>
                <a:effectLst/>
                <a:latin typeface="Candara"/>
              </a:rPr>
              <a:t>Validation</a:t>
            </a:r>
            <a:r>
              <a:rPr lang="it-IT" b="0" i="0" u="none" strike="noStrike">
                <a:solidFill>
                  <a:srgbClr val="ECECEC"/>
                </a:solidFill>
                <a:effectLst/>
                <a:latin typeface="Candara"/>
              </a:rPr>
              <a:t>, dove il dataset è diviso in "</a:t>
            </a:r>
            <a:r>
              <a:rPr lang="it-IT" b="0" i="0" u="none" strike="noStrike" err="1">
                <a:solidFill>
                  <a:srgbClr val="ECECEC"/>
                </a:solidFill>
                <a:effectLst/>
                <a:latin typeface="Candara"/>
              </a:rPr>
              <a:t>fold</a:t>
            </a:r>
            <a:r>
              <a:rPr lang="it-IT" b="0" i="0" u="none" strike="noStrike">
                <a:solidFill>
                  <a:srgbClr val="ECECEC"/>
                </a:solidFill>
                <a:effectLst/>
                <a:latin typeface="Candara"/>
              </a:rPr>
              <a:t>" (parti) in modo che ogni </a:t>
            </a:r>
            <a:r>
              <a:rPr lang="it-IT" b="0" i="0" u="none" strike="noStrike" err="1">
                <a:solidFill>
                  <a:srgbClr val="ECECEC"/>
                </a:solidFill>
                <a:effectLst/>
                <a:latin typeface="Candara"/>
              </a:rPr>
              <a:t>fold</a:t>
            </a:r>
            <a:r>
              <a:rPr lang="it-IT" b="0" i="0" u="none" strike="noStrike">
                <a:solidFill>
                  <a:srgbClr val="ECECEC"/>
                </a:solidFill>
                <a:effectLst/>
                <a:latin typeface="Candara"/>
              </a:rPr>
              <a:t> abbia approssimativamente la stessa proporzione di classi del dataset originale.</a:t>
            </a:r>
            <a:endParaRPr lang="it-IT">
              <a:latin typeface="Candara"/>
            </a:endParaRPr>
          </a:p>
        </p:txBody>
      </p:sp>
      <p:pic>
        <p:nvPicPr>
          <p:cNvPr id="6" name="Immagine 5">
            <a:extLst>
              <a:ext uri="{FF2B5EF4-FFF2-40B4-BE49-F238E27FC236}">
                <a16:creationId xmlns:a16="http://schemas.microsoft.com/office/drawing/2014/main" id="{C63D4E5D-99CC-89DD-2F99-D3B0E646A978}"/>
              </a:ext>
            </a:extLst>
          </p:cNvPr>
          <p:cNvPicPr>
            <a:picLocks noChangeAspect="1"/>
          </p:cNvPicPr>
          <p:nvPr/>
        </p:nvPicPr>
        <p:blipFill>
          <a:blip r:embed="rId4"/>
          <a:stretch>
            <a:fillRect/>
          </a:stretch>
        </p:blipFill>
        <p:spPr>
          <a:xfrm>
            <a:off x="8688996" y="5537932"/>
            <a:ext cx="3503004" cy="1314752"/>
          </a:xfrm>
          <a:prstGeom prst="rect">
            <a:avLst/>
          </a:prstGeom>
        </p:spPr>
      </p:pic>
    </p:spTree>
    <p:extLst>
      <p:ext uri="{BB962C8B-B14F-4D97-AF65-F5344CB8AC3E}">
        <p14:creationId xmlns:p14="http://schemas.microsoft.com/office/powerpoint/2010/main" val="2126802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9BD008-234C-8078-0306-CD0E410FD506}"/>
              </a:ext>
            </a:extLst>
          </p:cNvPr>
          <p:cNvSpPr>
            <a:spLocks noGrp="1"/>
          </p:cNvSpPr>
          <p:nvPr>
            <p:ph type="title"/>
          </p:nvPr>
        </p:nvSpPr>
        <p:spPr>
          <a:xfrm>
            <a:off x="203663" y="3429000"/>
            <a:ext cx="2899234" cy="772459"/>
          </a:xfrm>
        </p:spPr>
        <p:txBody>
          <a:bodyPr/>
          <a:lstStyle/>
          <a:p>
            <a:r>
              <a:rPr lang="it-IT" b="1">
                <a:solidFill>
                  <a:schemeClr val="accent6">
                    <a:lumMod val="40000"/>
                    <a:lumOff val="60000"/>
                  </a:schemeClr>
                </a:solidFill>
                <a:latin typeface="Aharoni" panose="02010803020104030203" pitchFamily="2" charset="-79"/>
                <a:cs typeface="Aharoni" panose="02010803020104030203" pitchFamily="2" charset="-79"/>
              </a:rPr>
              <a:t>ROC-AUC</a:t>
            </a:r>
          </a:p>
        </p:txBody>
      </p:sp>
      <p:sp>
        <p:nvSpPr>
          <p:cNvPr id="3" name="Segnaposto contenuto 2">
            <a:extLst>
              <a:ext uri="{FF2B5EF4-FFF2-40B4-BE49-F238E27FC236}">
                <a16:creationId xmlns:a16="http://schemas.microsoft.com/office/drawing/2014/main" id="{47542C44-1BF3-ED91-DB5F-5BC3954C749B}"/>
              </a:ext>
            </a:extLst>
          </p:cNvPr>
          <p:cNvSpPr>
            <a:spLocks noGrp="1"/>
          </p:cNvSpPr>
          <p:nvPr>
            <p:ph idx="1"/>
          </p:nvPr>
        </p:nvSpPr>
        <p:spPr>
          <a:xfrm>
            <a:off x="205112" y="4205324"/>
            <a:ext cx="5892335" cy="2399376"/>
          </a:xfrm>
        </p:spPr>
        <p:txBody>
          <a:bodyPr>
            <a:normAutofit/>
          </a:bodyPr>
          <a:lstStyle/>
          <a:p>
            <a:r>
              <a:rPr lang="it-IT" sz="1800">
                <a:solidFill>
                  <a:schemeClr val="bg1"/>
                </a:solidFill>
                <a:latin typeface="Candara" panose="020E0502030303020204" pitchFamily="34" charset="0"/>
              </a:rPr>
              <a:t>Il ROC-AUC valuta le </a:t>
            </a:r>
            <a:r>
              <a:rPr lang="it-IT" sz="1800" b="1">
                <a:solidFill>
                  <a:schemeClr val="bg1"/>
                </a:solidFill>
                <a:latin typeface="Candara" panose="020E0502030303020204" pitchFamily="34" charset="0"/>
              </a:rPr>
              <a:t>prestazioni</a:t>
            </a:r>
            <a:r>
              <a:rPr lang="it-IT" sz="1800">
                <a:solidFill>
                  <a:schemeClr val="bg1"/>
                </a:solidFill>
                <a:latin typeface="Candara" panose="020E0502030303020204" pitchFamily="34" charset="0"/>
              </a:rPr>
              <a:t> di un </a:t>
            </a:r>
            <a:r>
              <a:rPr lang="it-IT" sz="1800" b="1">
                <a:solidFill>
                  <a:schemeClr val="bg1"/>
                </a:solidFill>
                <a:latin typeface="Candara" panose="020E0502030303020204" pitchFamily="34" charset="0"/>
              </a:rPr>
              <a:t>modello di classificazione </a:t>
            </a:r>
            <a:r>
              <a:rPr lang="it-IT" sz="1800">
                <a:solidFill>
                  <a:schemeClr val="bg1"/>
                </a:solidFill>
                <a:latin typeface="Candara" panose="020E0502030303020204" pitchFamily="34" charset="0"/>
              </a:rPr>
              <a:t>attraverso la curva ROC, che mostra la relazione tra </a:t>
            </a:r>
            <a:r>
              <a:rPr lang="it-IT" sz="1800" b="1">
                <a:solidFill>
                  <a:schemeClr val="bg1"/>
                </a:solidFill>
                <a:latin typeface="Candara" panose="020E0502030303020204" pitchFamily="34" charset="0"/>
              </a:rPr>
              <a:t>tasso di veri positivi </a:t>
            </a:r>
            <a:r>
              <a:rPr lang="it-IT" sz="1800">
                <a:solidFill>
                  <a:schemeClr val="bg1"/>
                </a:solidFill>
                <a:latin typeface="Candara" panose="020E0502030303020204" pitchFamily="34" charset="0"/>
              </a:rPr>
              <a:t>(TPR) e </a:t>
            </a:r>
            <a:r>
              <a:rPr lang="it-IT" sz="1800" b="1">
                <a:solidFill>
                  <a:schemeClr val="bg1"/>
                </a:solidFill>
                <a:latin typeface="Candara" panose="020E0502030303020204" pitchFamily="34" charset="0"/>
              </a:rPr>
              <a:t>tasso di falsi positivi </a:t>
            </a:r>
            <a:r>
              <a:rPr lang="it-IT" sz="1800">
                <a:solidFill>
                  <a:schemeClr val="bg1"/>
                </a:solidFill>
                <a:latin typeface="Candara" panose="020E0502030303020204" pitchFamily="34" charset="0"/>
              </a:rPr>
              <a:t>(FPR) a vari livelli di soglia.</a:t>
            </a:r>
          </a:p>
          <a:p>
            <a:r>
              <a:rPr lang="it-IT" sz="1800">
                <a:solidFill>
                  <a:schemeClr val="bg1"/>
                </a:solidFill>
                <a:latin typeface="Candara" panose="020E0502030303020204" pitchFamily="34" charset="0"/>
              </a:rPr>
              <a:t>Utilizzo:   ----------------------------------     calcola l'AUC, risultando particolarmente utile per dati sbilanciati poiché considera sia la sensibilità sia la specificità, superando i limiti dell'accuratezza.</a:t>
            </a:r>
          </a:p>
        </p:txBody>
      </p:sp>
      <p:sp>
        <p:nvSpPr>
          <p:cNvPr id="5" name="CasellaDiTesto 4">
            <a:extLst>
              <a:ext uri="{FF2B5EF4-FFF2-40B4-BE49-F238E27FC236}">
                <a16:creationId xmlns:a16="http://schemas.microsoft.com/office/drawing/2014/main" id="{C7D35F77-BC2B-B03F-32BC-2F5B2A3A2188}"/>
              </a:ext>
            </a:extLst>
          </p:cNvPr>
          <p:cNvSpPr txBox="1"/>
          <p:nvPr/>
        </p:nvSpPr>
        <p:spPr>
          <a:xfrm>
            <a:off x="203663" y="692429"/>
            <a:ext cx="6022425" cy="2308324"/>
          </a:xfrm>
          <a:prstGeom prst="rect">
            <a:avLst/>
          </a:prstGeom>
          <a:noFill/>
        </p:spPr>
        <p:txBody>
          <a:bodyPr wrap="square" lIns="91440" tIns="45720" rIns="91440" bIns="45720" rtlCol="0" anchor="t">
            <a:spAutoFit/>
          </a:bodyPr>
          <a:lstStyle/>
          <a:p>
            <a:r>
              <a:rPr lang="it-IT" b="1" err="1">
                <a:solidFill>
                  <a:schemeClr val="bg1"/>
                </a:solidFill>
                <a:latin typeface="Candara"/>
              </a:rPr>
              <a:t>Oversampling</a:t>
            </a:r>
            <a:r>
              <a:rPr lang="it-IT">
                <a:solidFill>
                  <a:schemeClr val="bg1"/>
                </a:solidFill>
                <a:latin typeface="Candara"/>
              </a:rPr>
              <a:t>: Strategia per correggere lo </a:t>
            </a:r>
            <a:r>
              <a:rPr lang="it-IT" b="1">
                <a:solidFill>
                  <a:schemeClr val="bg1"/>
                </a:solidFill>
                <a:latin typeface="Candara"/>
              </a:rPr>
              <a:t>sbilanciamento</a:t>
            </a:r>
            <a:r>
              <a:rPr lang="it-IT">
                <a:solidFill>
                  <a:schemeClr val="bg1"/>
                </a:solidFill>
                <a:latin typeface="Candara"/>
              </a:rPr>
              <a:t> dei dati aumentando la presenza della classe minoritaria nel dataset, mirando a un equilibrio migliore.</a:t>
            </a:r>
          </a:p>
          <a:p>
            <a:endParaRPr lang="it-IT">
              <a:solidFill>
                <a:schemeClr val="bg1"/>
              </a:solidFill>
              <a:latin typeface="Candara" panose="020E0502030303020204" pitchFamily="34" charset="0"/>
            </a:endParaRPr>
          </a:p>
          <a:p>
            <a:r>
              <a:rPr lang="it-IT" b="1">
                <a:solidFill>
                  <a:schemeClr val="bg1"/>
                </a:solidFill>
                <a:latin typeface="Candara"/>
              </a:rPr>
              <a:t>SMOTE</a:t>
            </a:r>
            <a:r>
              <a:rPr lang="it-IT">
                <a:solidFill>
                  <a:schemeClr val="bg1"/>
                </a:solidFill>
                <a:latin typeface="Candara"/>
              </a:rPr>
              <a:t>: Tecnica avanzata che genera </a:t>
            </a:r>
            <a:r>
              <a:rPr lang="it-IT" b="1">
                <a:solidFill>
                  <a:schemeClr val="bg1"/>
                </a:solidFill>
                <a:latin typeface="Candara"/>
              </a:rPr>
              <a:t>esempi sintetici della classe minoritaria</a:t>
            </a:r>
            <a:r>
              <a:rPr lang="it-IT">
                <a:solidFill>
                  <a:schemeClr val="bg1"/>
                </a:solidFill>
                <a:latin typeface="Candara"/>
              </a:rPr>
              <a:t> interpolando tra campioni e loro k-vicini, arricchendo la </a:t>
            </a:r>
            <a:r>
              <a:rPr lang="it-IT" b="1">
                <a:solidFill>
                  <a:schemeClr val="bg1"/>
                </a:solidFill>
                <a:latin typeface="Candara"/>
              </a:rPr>
              <a:t>varietà dei dati </a:t>
            </a:r>
            <a:r>
              <a:rPr lang="it-IT">
                <a:solidFill>
                  <a:schemeClr val="bg1"/>
                </a:solidFill>
                <a:latin typeface="Candara"/>
              </a:rPr>
              <a:t>e supportando un apprendimento più efficace del modello.</a:t>
            </a:r>
          </a:p>
        </p:txBody>
      </p:sp>
      <p:sp>
        <p:nvSpPr>
          <p:cNvPr id="7" name="CasellaDiTesto 6">
            <a:extLst>
              <a:ext uri="{FF2B5EF4-FFF2-40B4-BE49-F238E27FC236}">
                <a16:creationId xmlns:a16="http://schemas.microsoft.com/office/drawing/2014/main" id="{A63565B9-66C8-83C1-D68A-ECF1D261F461}"/>
              </a:ext>
            </a:extLst>
          </p:cNvPr>
          <p:cNvSpPr txBox="1"/>
          <p:nvPr/>
        </p:nvSpPr>
        <p:spPr>
          <a:xfrm>
            <a:off x="140383" y="113489"/>
            <a:ext cx="5562388" cy="677108"/>
          </a:xfrm>
          <a:prstGeom prst="rect">
            <a:avLst/>
          </a:prstGeom>
          <a:noFill/>
        </p:spPr>
        <p:txBody>
          <a:bodyPr wrap="square" rtlCol="0">
            <a:spAutoFit/>
          </a:bodyPr>
          <a:lstStyle/>
          <a:p>
            <a:r>
              <a:rPr lang="it-IT" sz="3800" b="1" i="0" err="1">
                <a:solidFill>
                  <a:srgbClr val="ECECEC"/>
                </a:solidFill>
                <a:effectLst/>
                <a:latin typeface="Aharoni" panose="02010803020104030203" pitchFamily="2" charset="-79"/>
                <a:cs typeface="Aharoni" panose="02010803020104030203" pitchFamily="2" charset="-79"/>
              </a:rPr>
              <a:t>Oversampling</a:t>
            </a:r>
            <a:r>
              <a:rPr lang="it-IT" sz="3800" b="1" i="0">
                <a:solidFill>
                  <a:srgbClr val="ECECEC"/>
                </a:solidFill>
                <a:effectLst/>
                <a:latin typeface="Aharoni" panose="02010803020104030203" pitchFamily="2" charset="-79"/>
                <a:cs typeface="Aharoni" panose="02010803020104030203" pitchFamily="2" charset="-79"/>
              </a:rPr>
              <a:t> e SMOTE</a:t>
            </a:r>
            <a:endParaRPr lang="it-IT" sz="3800">
              <a:latin typeface="Aharoni" panose="02010803020104030203" pitchFamily="2" charset="-79"/>
              <a:cs typeface="Aharoni" panose="02010803020104030203" pitchFamily="2" charset="-79"/>
            </a:endParaRPr>
          </a:p>
        </p:txBody>
      </p:sp>
      <p:pic>
        <p:nvPicPr>
          <p:cNvPr id="15" name="Immagine 14" descr="Immagine che contiene testo, schermata, diagramma, Carattere&#10;&#10;Descrizione generata automaticamente">
            <a:extLst>
              <a:ext uri="{FF2B5EF4-FFF2-40B4-BE49-F238E27FC236}">
                <a16:creationId xmlns:a16="http://schemas.microsoft.com/office/drawing/2014/main" id="{1A43D4A7-F9F0-66B5-0981-9CD8F08EDA72}"/>
              </a:ext>
            </a:extLst>
          </p:cNvPr>
          <p:cNvPicPr>
            <a:picLocks noChangeAspect="1"/>
          </p:cNvPicPr>
          <p:nvPr/>
        </p:nvPicPr>
        <p:blipFill rotWithShape="1">
          <a:blip r:embed="rId2">
            <a:extLst>
              <a:ext uri="{28A0092B-C50C-407E-A947-70E740481C1C}">
                <a14:useLocalDpi xmlns:a14="http://schemas.microsoft.com/office/drawing/2010/main" val="0"/>
              </a:ext>
            </a:extLst>
          </a:blip>
          <a:srcRect t="9094" b="3223"/>
          <a:stretch/>
        </p:blipFill>
        <p:spPr>
          <a:xfrm>
            <a:off x="6905748" y="4430526"/>
            <a:ext cx="4814304" cy="2291530"/>
          </a:xfrm>
          <a:prstGeom prst="rect">
            <a:avLst/>
          </a:prstGeom>
        </p:spPr>
      </p:pic>
      <p:pic>
        <p:nvPicPr>
          <p:cNvPr id="17" name="Immagine 16">
            <a:extLst>
              <a:ext uri="{FF2B5EF4-FFF2-40B4-BE49-F238E27FC236}">
                <a16:creationId xmlns:a16="http://schemas.microsoft.com/office/drawing/2014/main" id="{0DC32A8C-7CE1-C760-38CE-FFDBD07AD731}"/>
              </a:ext>
            </a:extLst>
          </p:cNvPr>
          <p:cNvPicPr>
            <a:picLocks noChangeAspect="1"/>
          </p:cNvPicPr>
          <p:nvPr/>
        </p:nvPicPr>
        <p:blipFill>
          <a:blip r:embed="rId3"/>
          <a:stretch>
            <a:fillRect/>
          </a:stretch>
        </p:blipFill>
        <p:spPr>
          <a:xfrm>
            <a:off x="1343002" y="5390196"/>
            <a:ext cx="2239744" cy="370205"/>
          </a:xfrm>
          <a:prstGeom prst="rect">
            <a:avLst/>
          </a:prstGeom>
        </p:spPr>
      </p:pic>
      <p:pic>
        <p:nvPicPr>
          <p:cNvPr id="4" name="Immagine 3">
            <a:extLst>
              <a:ext uri="{FF2B5EF4-FFF2-40B4-BE49-F238E27FC236}">
                <a16:creationId xmlns:a16="http://schemas.microsoft.com/office/drawing/2014/main" id="{98AE3545-9CEA-F971-257D-E7D2D4FF8AF3}"/>
              </a:ext>
            </a:extLst>
          </p:cNvPr>
          <p:cNvPicPr>
            <a:picLocks noChangeAspect="1"/>
          </p:cNvPicPr>
          <p:nvPr/>
        </p:nvPicPr>
        <p:blipFill>
          <a:blip r:embed="rId4"/>
          <a:stretch>
            <a:fillRect/>
          </a:stretch>
        </p:blipFill>
        <p:spPr>
          <a:xfrm>
            <a:off x="6619318" y="15520"/>
            <a:ext cx="5387163" cy="4337061"/>
          </a:xfrm>
          <a:prstGeom prst="rect">
            <a:avLst/>
          </a:prstGeom>
        </p:spPr>
      </p:pic>
    </p:spTree>
    <p:extLst>
      <p:ext uri="{BB962C8B-B14F-4D97-AF65-F5344CB8AC3E}">
        <p14:creationId xmlns:p14="http://schemas.microsoft.com/office/powerpoint/2010/main" val="10487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1113064E-4BBA-73B9-8793-7E14A4CAA41F}"/>
              </a:ext>
            </a:extLst>
          </p:cNvPr>
          <p:cNvPicPr>
            <a:picLocks noChangeAspect="1"/>
          </p:cNvPicPr>
          <p:nvPr/>
        </p:nvPicPr>
        <p:blipFill>
          <a:blip r:embed="rId2"/>
          <a:stretch>
            <a:fillRect/>
          </a:stretch>
        </p:blipFill>
        <p:spPr>
          <a:xfrm>
            <a:off x="0" y="1595684"/>
            <a:ext cx="12192000" cy="3666631"/>
          </a:xfrm>
          <a:prstGeom prst="rect">
            <a:avLst/>
          </a:prstGeom>
        </p:spPr>
      </p:pic>
    </p:spTree>
    <p:extLst>
      <p:ext uri="{BB962C8B-B14F-4D97-AF65-F5344CB8AC3E}">
        <p14:creationId xmlns:p14="http://schemas.microsoft.com/office/powerpoint/2010/main" val="1578343754"/>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d844fb5-6733-4f09-8f63-0cf42b9d9c9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58EE10DF0A34CE46996B28B4FC6A8919" ma:contentTypeVersion="10" ma:contentTypeDescription="Creare un nuovo documento." ma:contentTypeScope="" ma:versionID="e32b748d451deae43548ed71ec75ed0a">
  <xsd:schema xmlns:xsd="http://www.w3.org/2001/XMLSchema" xmlns:xs="http://www.w3.org/2001/XMLSchema" xmlns:p="http://schemas.microsoft.com/office/2006/metadata/properties" xmlns:ns3="ad844fb5-6733-4f09-8f63-0cf42b9d9c92" xmlns:ns4="cfd2a1c4-e9f5-4180-bed6-4a43936f565e" targetNamespace="http://schemas.microsoft.com/office/2006/metadata/properties" ma:root="true" ma:fieldsID="dbc260a668b039eec0452b332c501599" ns3:_="" ns4:_="">
    <xsd:import namespace="ad844fb5-6733-4f09-8f63-0cf42b9d9c92"/>
    <xsd:import namespace="cfd2a1c4-e9f5-4180-bed6-4a43936f565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844fb5-6733-4f09-8f63-0cf42b9d9c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fd2a1c4-e9f5-4180-bed6-4a43936f565e" elementFormDefault="qualified">
    <xsd:import namespace="http://schemas.microsoft.com/office/2006/documentManagement/types"/>
    <xsd:import namespace="http://schemas.microsoft.com/office/infopath/2007/PartnerControls"/>
    <xsd:element name="SharedWithUsers" ma:index="12"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Condiviso con dettagli" ma:internalName="SharedWithDetails" ma:readOnly="true">
      <xsd:simpleType>
        <xsd:restriction base="dms:Note">
          <xsd:maxLength value="255"/>
        </xsd:restriction>
      </xsd:simpleType>
    </xsd:element>
    <xsd:element name="SharingHintHash" ma:index="14"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FA2A4C-4D92-4F06-A1B1-7E6326E03E7A}">
  <ds:schemaRefs>
    <ds:schemaRef ds:uri="http://www.w3.org/XML/1998/namespace"/>
    <ds:schemaRef ds:uri="http://schemas.openxmlformats.org/package/2006/metadata/core-properties"/>
    <ds:schemaRef ds:uri="cfd2a1c4-e9f5-4180-bed6-4a43936f565e"/>
    <ds:schemaRef ds:uri="http://purl.org/dc/terms/"/>
    <ds:schemaRef ds:uri="http://purl.org/dc/elements/1.1/"/>
    <ds:schemaRef ds:uri="http://schemas.microsoft.com/office/infopath/2007/PartnerControls"/>
    <ds:schemaRef ds:uri="http://schemas.microsoft.com/office/2006/documentManagement/types"/>
    <ds:schemaRef ds:uri="ad844fb5-6733-4f09-8f63-0cf42b9d9c92"/>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29129ED5-9770-45E1-AC59-FF960112FA91}">
  <ds:schemaRefs>
    <ds:schemaRef ds:uri="ad844fb5-6733-4f09-8f63-0cf42b9d9c92"/>
    <ds:schemaRef ds:uri="cfd2a1c4-e9f5-4180-bed6-4a43936f565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B9B89D7-6F65-46C6-82B0-5F4A374E9B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1408</Words>
  <Application>Microsoft Macintosh PowerPoint</Application>
  <PresentationFormat>Widescreen</PresentationFormat>
  <Paragraphs>170</Paragraphs>
  <Slides>12</Slides>
  <Notes>2</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12</vt:i4>
      </vt:variant>
    </vt:vector>
  </HeadingPairs>
  <TitlesOfParts>
    <vt:vector size="19" baseType="lpstr">
      <vt:lpstr>Aharoni</vt:lpstr>
      <vt:lpstr>Aptos</vt:lpstr>
      <vt:lpstr>Aptos Display</vt:lpstr>
      <vt:lpstr>Arial</vt:lpstr>
      <vt:lpstr>Candara</vt:lpstr>
      <vt:lpstr>Söhne</vt:lpstr>
      <vt:lpstr>Tema di Office</vt:lpstr>
      <vt:lpstr>Presentazione standard di PowerPoint</vt:lpstr>
      <vt:lpstr>PROJECT OVERVIEW</vt:lpstr>
      <vt:lpstr>REGOLAMENTO FiDA</vt:lpstr>
      <vt:lpstr>Presentazione standard di PowerPoint</vt:lpstr>
      <vt:lpstr>ADDESTRAMENTO DEL MODELLO ML</vt:lpstr>
      <vt:lpstr>Presentazione standard di PowerPoint</vt:lpstr>
      <vt:lpstr>Presentazione standard di PowerPoint</vt:lpstr>
      <vt:lpstr>ROC-AUC</vt:lpstr>
      <vt:lpstr>Presentazione standard di PowerPoint</vt:lpstr>
      <vt:lpstr>Se  implementato correttamente porterebbe a:</vt:lpstr>
      <vt:lpstr>Dimensione Operativa </vt:lpstr>
      <vt:lpstr>Modello Tradizionale vs Modello 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Roberto Mucci</dc:creator>
  <cp:lastModifiedBy>Gabriele Rizzo</cp:lastModifiedBy>
  <cp:revision>2</cp:revision>
  <dcterms:created xsi:type="dcterms:W3CDTF">2024-03-19T10:56:34Z</dcterms:created>
  <dcterms:modified xsi:type="dcterms:W3CDTF">2024-04-03T10:45:44Z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0x01010058EE10DF0A34CE46996B28B4FC6A8919</vt:lpwstr>
  </property>
</Properties>
</file>